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5"/>
  </p:notesMasterIdLst>
  <p:sldIdLst>
    <p:sldId id="258" r:id="rId3"/>
    <p:sldId id="262" r:id="rId4"/>
    <p:sldId id="259" r:id="rId5"/>
    <p:sldId id="264" r:id="rId6"/>
    <p:sldId id="265" r:id="rId7"/>
    <p:sldId id="268" r:id="rId8"/>
    <p:sldId id="267" r:id="rId9"/>
    <p:sldId id="260" r:id="rId10"/>
    <p:sldId id="261" r:id="rId11"/>
    <p:sldId id="257" r:id="rId12"/>
    <p:sldId id="263"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7773A"/>
    <a:srgbClr val="000000"/>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89" autoAdjust="0"/>
    <p:restoredTop sz="94286" autoAdjust="0"/>
  </p:normalViewPr>
  <p:slideViewPr>
    <p:cSldViewPr snapToGrid="0">
      <p:cViewPr varScale="1">
        <p:scale>
          <a:sx n="74" d="100"/>
          <a:sy n="74" d="100"/>
        </p:scale>
        <p:origin x="-144" y="-102"/>
      </p:cViewPr>
      <p:guideLst>
        <p:guide orient="horz" pos="2066"/>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2712"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jpg>
</file>

<file path=ppt/media/image2.jpeg>
</file>

<file path=ppt/media/image3.jpeg>
</file>

<file path=ppt/media/image4.jpg>
</file>

<file path=ppt/media/image5.jpeg>
</file>

<file path=ppt/media/image6.jpg>
</file>

<file path=ppt/media/image7.jpg>
</file>

<file path=ppt/media/image8.jp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12E24DE-7A76-4EFF-AD5F-E0F238CA7D0B}" type="datetimeFigureOut">
              <a:rPr lang="en-GB" smtClean="0"/>
              <a:t>2018-07-13</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77D2AA1-0608-4632-AFB4-7E4A65BCF7C0}" type="slidenum">
              <a:rPr lang="en-GB" smtClean="0"/>
              <a:t>‹#›</a:t>
            </a:fld>
            <a:endParaRPr lang="en-GB"/>
          </a:p>
        </p:txBody>
      </p:sp>
    </p:spTree>
    <p:extLst>
      <p:ext uri="{BB962C8B-B14F-4D97-AF65-F5344CB8AC3E}">
        <p14:creationId xmlns:p14="http://schemas.microsoft.com/office/powerpoint/2010/main" val="1406579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 quick look at the </a:t>
            </a:r>
            <a:r>
              <a:rPr lang="en-GB" dirty="0" err="1" smtClean="0"/>
              <a:t>concetual</a:t>
            </a:r>
            <a:r>
              <a:rPr lang="en-GB" dirty="0" smtClean="0"/>
              <a:t> range of loops</a:t>
            </a:r>
          </a:p>
          <a:p>
            <a:r>
              <a:rPr lang="en-GB" dirty="0" smtClean="0"/>
              <a:t>By example of a day in the life of a, somewhat inadequate, farmer.</a:t>
            </a:r>
          </a:p>
          <a:p>
            <a:endParaRPr lang="en-GB" dirty="0"/>
          </a:p>
          <a:p>
            <a:r>
              <a:rPr lang="en-GB" dirty="0" smtClean="0"/>
              <a:t>First consider the day as a series of </a:t>
            </a:r>
            <a:r>
              <a:rPr lang="en-GB" dirty="0" err="1" smtClean="0"/>
              <a:t>activiites</a:t>
            </a:r>
            <a:r>
              <a:rPr lang="en-GB" dirty="0" smtClean="0"/>
              <a:t>.</a:t>
            </a:r>
          </a:p>
          <a:p>
            <a:endParaRPr lang="en-GB" dirty="0"/>
          </a:p>
          <a:p>
            <a:r>
              <a:rPr lang="en-GB" dirty="0" smtClean="0"/>
              <a:t>Then note that ALL cats should be kicked. One cannot predict the number of cats that can be kicked as they move pretty fast and cannot be relied upon to be in situ at the right moment. Such is the nature of these creatures.</a:t>
            </a:r>
          </a:p>
          <a:p>
            <a:endParaRPr lang="en-GB" dirty="0"/>
          </a:p>
          <a:p>
            <a:r>
              <a:rPr lang="en-GB" dirty="0" smtClean="0"/>
              <a:t>One can only kick cats while there are cats to be </a:t>
            </a:r>
            <a:r>
              <a:rPr lang="en-GB" dirty="0" err="1" smtClean="0"/>
              <a:t>kiicked</a:t>
            </a:r>
            <a:r>
              <a:rPr lang="en-GB" dirty="0" smtClean="0"/>
              <a:t>!</a:t>
            </a:r>
          </a:p>
          <a:p>
            <a:endParaRPr lang="en-GB" dirty="0"/>
          </a:p>
          <a:p>
            <a:r>
              <a:rPr lang="en-GB" dirty="0" smtClean="0"/>
              <a:t>On a bad day, there maybe ZERO cats to be kicked!!! One must test first act later.</a:t>
            </a:r>
          </a:p>
          <a:p>
            <a:endParaRPr lang="en-GB" dirty="0"/>
          </a:p>
          <a:p>
            <a:r>
              <a:rPr lang="en-GB" dirty="0" smtClean="0"/>
              <a:t>……</a:t>
            </a:r>
          </a:p>
          <a:p>
            <a:endParaRPr lang="en-GB" dirty="0"/>
          </a:p>
          <a:p>
            <a:r>
              <a:rPr lang="en-GB" dirty="0" smtClean="0"/>
              <a:t>Make hay whilst the sun shines</a:t>
            </a:r>
          </a:p>
          <a:p>
            <a:r>
              <a:rPr lang="en-GB" dirty="0" smtClean="0"/>
              <a:t>Again one tests first</a:t>
            </a:r>
          </a:p>
          <a:p>
            <a:r>
              <a:rPr lang="en-GB" dirty="0" smtClean="0"/>
              <a:t>If no sun then no hay making!!</a:t>
            </a:r>
          </a:p>
          <a:p>
            <a:r>
              <a:rPr lang="en-GB" dirty="0" smtClean="0"/>
              <a:t>First sign of rain, haymaking stops</a:t>
            </a:r>
          </a:p>
          <a:p>
            <a:r>
              <a:rPr lang="en-GB" dirty="0" smtClean="0"/>
              <a:t>When sun goes to bed, haymaking ceases</a:t>
            </a:r>
          </a:p>
          <a:p>
            <a:r>
              <a:rPr lang="en-GB" dirty="0" smtClean="0"/>
              <a:t>Again a test and then do if test succeeds loop.</a:t>
            </a:r>
          </a:p>
          <a:p>
            <a:endParaRPr lang="en-GB" dirty="0"/>
          </a:p>
          <a:p>
            <a:r>
              <a:rPr lang="en-GB" dirty="0" smtClean="0"/>
              <a:t>-----</a:t>
            </a:r>
          </a:p>
          <a:p>
            <a:r>
              <a:rPr lang="en-GB" dirty="0" smtClean="0"/>
              <a:t>Cows, unlike cats, can be relied upon to be where they should be! …. Usually at least.</a:t>
            </a:r>
          </a:p>
          <a:p>
            <a:r>
              <a:rPr lang="en-GB" dirty="0" smtClean="0"/>
              <a:t>This farmer has 10 cows so he can feed/milk them in series stopping when he gets to 10.</a:t>
            </a:r>
          </a:p>
          <a:p>
            <a:r>
              <a:rPr lang="en-GB" dirty="0" smtClean="0"/>
              <a:t>A repeated operation controlled by counting. A “for” loop indeed.</a:t>
            </a:r>
          </a:p>
          <a:p>
            <a:endParaRPr lang="en-GB" dirty="0"/>
          </a:p>
          <a:p>
            <a:r>
              <a:rPr lang="en-GB" dirty="0" smtClean="0"/>
              <a:t>----------</a:t>
            </a:r>
          </a:p>
          <a:p>
            <a:endParaRPr lang="en-GB" dirty="0"/>
          </a:p>
          <a:p>
            <a:r>
              <a:rPr lang="en-GB" dirty="0" smtClean="0"/>
              <a:t>Sheep are pretty reliable too, but one can never tell how many one needs to count before one goes to sleep.</a:t>
            </a:r>
          </a:p>
          <a:p>
            <a:endParaRPr lang="en-GB" dirty="0"/>
          </a:p>
          <a:p>
            <a:r>
              <a:rPr lang="en-GB" dirty="0" smtClean="0"/>
              <a:t>However, one always counts at least one! So this is a loop where one tests whether to go on at the bottom. So it is assured that the loop will be enacted at lest once. Unlike Haymaking and cat kicking.</a:t>
            </a:r>
          </a:p>
          <a:p>
            <a:endParaRPr lang="en-GB" dirty="0"/>
          </a:p>
          <a:p>
            <a:r>
              <a:rPr lang="en-GB" dirty="0" smtClean="0"/>
              <a:t>------------------------------------------------------------------------------------------</a:t>
            </a:r>
          </a:p>
          <a:p>
            <a:endParaRPr lang="en-GB" dirty="0"/>
          </a:p>
          <a:p>
            <a:r>
              <a:rPr lang="en-GB" dirty="0" smtClean="0"/>
              <a:t>Of course it can all go wrong</a:t>
            </a:r>
          </a:p>
          <a:p>
            <a:r>
              <a:rPr lang="en-GB" dirty="0" smtClean="0"/>
              <a:t>What if the sun don’t shine at all?? And there is no hay to feed the cows?</a:t>
            </a:r>
          </a:p>
          <a:p>
            <a:r>
              <a:rPr lang="en-GB" dirty="0" smtClean="0"/>
              <a:t>For example</a:t>
            </a:r>
          </a:p>
          <a:p>
            <a:r>
              <a:rPr lang="en-GB" dirty="0" smtClean="0"/>
              <a:t>But … that sounds a bit too close to “Real Life” to worry about here </a:t>
            </a:r>
            <a:r>
              <a:rPr lang="en-GB" dirty="0" smtClean="0">
                <a:sym typeface="Wingdings" panose="05000000000000000000" pitchFamily="2" charset="2"/>
              </a:rPr>
              <a:t></a:t>
            </a:r>
          </a:p>
          <a:p>
            <a:endParaRPr lang="en-GB" dirty="0">
              <a:sym typeface="Wingdings" panose="05000000000000000000" pitchFamily="2" charset="2"/>
            </a:endParaRPr>
          </a:p>
          <a:p>
            <a:r>
              <a:rPr lang="en-GB" dirty="0" smtClean="0">
                <a:sym typeface="Wingdings" panose="05000000000000000000" pitchFamily="2" charset="2"/>
              </a:rPr>
              <a:t>------------------------------</a:t>
            </a:r>
          </a:p>
          <a:p>
            <a:endParaRPr lang="en-GB" dirty="0">
              <a:sym typeface="Wingdings" panose="05000000000000000000" pitchFamily="2" charset="2"/>
            </a:endParaRPr>
          </a:p>
          <a:p>
            <a:r>
              <a:rPr lang="en-GB" dirty="0" smtClean="0">
                <a:sym typeface="Wingdings" panose="05000000000000000000" pitchFamily="2" charset="2"/>
              </a:rPr>
              <a:t>Finally, one could put the whole day in a loop!</a:t>
            </a:r>
          </a:p>
          <a:p>
            <a:endParaRPr lang="en-GB" dirty="0">
              <a:sym typeface="Wingdings" panose="05000000000000000000" pitchFamily="2" charset="2"/>
            </a:endParaRPr>
          </a:p>
          <a:p>
            <a:r>
              <a:rPr lang="en-GB" dirty="0" smtClean="0">
                <a:sym typeface="Wingdings" panose="05000000000000000000" pitchFamily="2" charset="2"/>
              </a:rPr>
              <a:t>Repeat</a:t>
            </a:r>
          </a:p>
          <a:p>
            <a:r>
              <a:rPr lang="en-GB" dirty="0">
                <a:sym typeface="Wingdings" panose="05000000000000000000" pitchFamily="2" charset="2"/>
              </a:rPr>
              <a:t> </a:t>
            </a:r>
            <a:r>
              <a:rPr lang="en-GB" dirty="0" smtClean="0">
                <a:sym typeface="Wingdings" panose="05000000000000000000" pitchFamily="2" charset="2"/>
              </a:rPr>
              <a:t> Day of farming activities</a:t>
            </a:r>
          </a:p>
          <a:p>
            <a:r>
              <a:rPr lang="en-GB" dirty="0" smtClean="0">
                <a:sym typeface="Wingdings" panose="05000000000000000000" pitchFamily="2" charset="2"/>
              </a:rPr>
              <a:t>Until the crack of dawn fails to wake thee</a:t>
            </a:r>
          </a:p>
          <a:p>
            <a:endParaRPr lang="en-GB" dirty="0" smtClean="0"/>
          </a:p>
        </p:txBody>
      </p:sp>
      <p:sp>
        <p:nvSpPr>
          <p:cNvPr id="4" name="Slide Number Placeholder 3"/>
          <p:cNvSpPr>
            <a:spLocks noGrp="1"/>
          </p:cNvSpPr>
          <p:nvPr>
            <p:ph type="sldNum" sz="quarter" idx="10"/>
          </p:nvPr>
        </p:nvSpPr>
        <p:spPr/>
        <p:txBody>
          <a:bodyPr/>
          <a:lstStyle/>
          <a:p>
            <a:fld id="{277D2AA1-0608-4632-AFB4-7E4A65BCF7C0}" type="slidenum">
              <a:rPr lang="en-GB" smtClean="0"/>
              <a:t>10</a:t>
            </a:fld>
            <a:endParaRPr lang="en-GB"/>
          </a:p>
        </p:txBody>
      </p:sp>
    </p:spTree>
    <p:extLst>
      <p:ext uri="{BB962C8B-B14F-4D97-AF65-F5344CB8AC3E}">
        <p14:creationId xmlns:p14="http://schemas.microsoft.com/office/powerpoint/2010/main" val="879468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2A3615-1B4F-418D-B0BB-CBD54E1C81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xmlns="" id="{5178CFA0-D280-4CD5-A213-7111D5B1C0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xmlns="" id="{6437010A-E880-4C2E-8F4F-2C9DE975306A}"/>
              </a:ext>
            </a:extLst>
          </p:cNvPr>
          <p:cNvSpPr>
            <a:spLocks noGrp="1"/>
          </p:cNvSpPr>
          <p:nvPr>
            <p:ph type="dt" sz="half" idx="10"/>
          </p:nvPr>
        </p:nvSpPr>
        <p:spPr/>
        <p:txBody>
          <a:bodyPr/>
          <a:lstStyle/>
          <a:p>
            <a:fld id="{AEC09C50-853A-420B-8C26-7439C86401C0}" type="datetimeFigureOut">
              <a:rPr lang="en-GB" smtClean="0"/>
              <a:t>2018-07-13</a:t>
            </a:fld>
            <a:endParaRPr lang="en-GB"/>
          </a:p>
        </p:txBody>
      </p:sp>
      <p:sp>
        <p:nvSpPr>
          <p:cNvPr id="5" name="Footer Placeholder 4">
            <a:extLst>
              <a:ext uri="{FF2B5EF4-FFF2-40B4-BE49-F238E27FC236}">
                <a16:creationId xmlns:a16="http://schemas.microsoft.com/office/drawing/2014/main" xmlns="" id="{9F643F16-915B-4F04-8319-7D1C8C69C78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xmlns="" id="{A5A1F72C-9F07-4EFA-8E45-090190D59EFA}"/>
              </a:ext>
            </a:extLst>
          </p:cNvPr>
          <p:cNvSpPr>
            <a:spLocks noGrp="1"/>
          </p:cNvSpPr>
          <p:nvPr>
            <p:ph type="sldNum" sz="quarter" idx="12"/>
          </p:nvPr>
        </p:nvSpPr>
        <p:spPr/>
        <p:txBody>
          <a:bodyPr/>
          <a:lstStyle/>
          <a:p>
            <a:fld id="{5416F26B-80F6-4C4E-9991-5C0759F40435}" type="slidenum">
              <a:rPr lang="en-GB" smtClean="0"/>
              <a:t>‹#›</a:t>
            </a:fld>
            <a:endParaRPr lang="en-GB"/>
          </a:p>
        </p:txBody>
      </p:sp>
    </p:spTree>
    <p:extLst>
      <p:ext uri="{BB962C8B-B14F-4D97-AF65-F5344CB8AC3E}">
        <p14:creationId xmlns:p14="http://schemas.microsoft.com/office/powerpoint/2010/main" val="3649216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F0ADA25-4CDF-4246-9CC9-8AE3380619F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xmlns="" id="{A73B0C6F-4850-4D10-91DC-61668DE50E5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xmlns="" id="{28816B05-7093-4142-B374-DFA2171DFDA7}"/>
              </a:ext>
            </a:extLst>
          </p:cNvPr>
          <p:cNvSpPr>
            <a:spLocks noGrp="1"/>
          </p:cNvSpPr>
          <p:nvPr>
            <p:ph type="dt" sz="half" idx="10"/>
          </p:nvPr>
        </p:nvSpPr>
        <p:spPr/>
        <p:txBody>
          <a:bodyPr/>
          <a:lstStyle/>
          <a:p>
            <a:fld id="{AEC09C50-853A-420B-8C26-7439C86401C0}" type="datetimeFigureOut">
              <a:rPr lang="en-GB" smtClean="0"/>
              <a:t>2018-07-13</a:t>
            </a:fld>
            <a:endParaRPr lang="en-GB"/>
          </a:p>
        </p:txBody>
      </p:sp>
      <p:sp>
        <p:nvSpPr>
          <p:cNvPr id="5" name="Footer Placeholder 4">
            <a:extLst>
              <a:ext uri="{FF2B5EF4-FFF2-40B4-BE49-F238E27FC236}">
                <a16:creationId xmlns:a16="http://schemas.microsoft.com/office/drawing/2014/main" xmlns="" id="{F8D052D6-AC53-4967-A0E2-E4E4AB61FF0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xmlns="" id="{209C7226-9CDD-405A-B9DA-D5ED9561A32C}"/>
              </a:ext>
            </a:extLst>
          </p:cNvPr>
          <p:cNvSpPr>
            <a:spLocks noGrp="1"/>
          </p:cNvSpPr>
          <p:nvPr>
            <p:ph type="sldNum" sz="quarter" idx="12"/>
          </p:nvPr>
        </p:nvSpPr>
        <p:spPr/>
        <p:txBody>
          <a:bodyPr/>
          <a:lstStyle/>
          <a:p>
            <a:fld id="{5416F26B-80F6-4C4E-9991-5C0759F40435}" type="slidenum">
              <a:rPr lang="en-GB" smtClean="0"/>
              <a:t>‹#›</a:t>
            </a:fld>
            <a:endParaRPr lang="en-GB"/>
          </a:p>
        </p:txBody>
      </p:sp>
    </p:spTree>
    <p:extLst>
      <p:ext uri="{BB962C8B-B14F-4D97-AF65-F5344CB8AC3E}">
        <p14:creationId xmlns:p14="http://schemas.microsoft.com/office/powerpoint/2010/main" val="9858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AC8F15DC-2850-4805-BE66-C8A705279A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xmlns="" id="{C357DFB2-B690-4D71-9FB8-516ED75975F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xmlns="" id="{6CA1D11A-42DD-417D-AC4D-52096BB89234}"/>
              </a:ext>
            </a:extLst>
          </p:cNvPr>
          <p:cNvSpPr>
            <a:spLocks noGrp="1"/>
          </p:cNvSpPr>
          <p:nvPr>
            <p:ph type="dt" sz="half" idx="10"/>
          </p:nvPr>
        </p:nvSpPr>
        <p:spPr/>
        <p:txBody>
          <a:bodyPr/>
          <a:lstStyle/>
          <a:p>
            <a:fld id="{AEC09C50-853A-420B-8C26-7439C86401C0}" type="datetimeFigureOut">
              <a:rPr lang="en-GB" smtClean="0"/>
              <a:t>2018-07-13</a:t>
            </a:fld>
            <a:endParaRPr lang="en-GB"/>
          </a:p>
        </p:txBody>
      </p:sp>
      <p:sp>
        <p:nvSpPr>
          <p:cNvPr id="5" name="Footer Placeholder 4">
            <a:extLst>
              <a:ext uri="{FF2B5EF4-FFF2-40B4-BE49-F238E27FC236}">
                <a16:creationId xmlns:a16="http://schemas.microsoft.com/office/drawing/2014/main" xmlns="" id="{24E0F641-8F99-48B8-8C2B-0535E04FC77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xmlns="" id="{F5D90570-5593-43EA-ADD8-E7B87D770333}"/>
              </a:ext>
            </a:extLst>
          </p:cNvPr>
          <p:cNvSpPr>
            <a:spLocks noGrp="1"/>
          </p:cNvSpPr>
          <p:nvPr>
            <p:ph type="sldNum" sz="quarter" idx="12"/>
          </p:nvPr>
        </p:nvSpPr>
        <p:spPr/>
        <p:txBody>
          <a:bodyPr/>
          <a:lstStyle/>
          <a:p>
            <a:fld id="{5416F26B-80F6-4C4E-9991-5C0759F40435}" type="slidenum">
              <a:rPr lang="en-GB" smtClean="0"/>
              <a:t>‹#›</a:t>
            </a:fld>
            <a:endParaRPr lang="en-GB"/>
          </a:p>
        </p:txBody>
      </p:sp>
    </p:spTree>
    <p:extLst>
      <p:ext uri="{BB962C8B-B14F-4D97-AF65-F5344CB8AC3E}">
        <p14:creationId xmlns:p14="http://schemas.microsoft.com/office/powerpoint/2010/main" val="5710999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54A01330-4FD0-40BB-8BDA-F91C2019F63C}" type="datetimeFigureOut">
              <a:rPr lang="en-GB" smtClean="0"/>
              <a:t>2018-07-13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874DB79-C13D-4B9B-8606-242430F32149}" type="slidenum">
              <a:rPr lang="en-GB" smtClean="0"/>
              <a:t>‹#›</a:t>
            </a:fld>
            <a:endParaRPr lang="en-GB"/>
          </a:p>
        </p:txBody>
      </p:sp>
    </p:spTree>
    <p:extLst>
      <p:ext uri="{BB962C8B-B14F-4D97-AF65-F5344CB8AC3E}">
        <p14:creationId xmlns:p14="http://schemas.microsoft.com/office/powerpoint/2010/main" val="3245046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4A01330-4FD0-40BB-8BDA-F91C2019F63C}" type="datetimeFigureOut">
              <a:rPr lang="en-GB" smtClean="0"/>
              <a:t>2018-07-13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874DB79-C13D-4B9B-8606-242430F32149}" type="slidenum">
              <a:rPr lang="en-GB" smtClean="0"/>
              <a:t>‹#›</a:t>
            </a:fld>
            <a:endParaRPr lang="en-GB"/>
          </a:p>
        </p:txBody>
      </p:sp>
    </p:spTree>
    <p:extLst>
      <p:ext uri="{BB962C8B-B14F-4D97-AF65-F5344CB8AC3E}">
        <p14:creationId xmlns:p14="http://schemas.microsoft.com/office/powerpoint/2010/main" val="26661412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A01330-4FD0-40BB-8BDA-F91C2019F63C}" type="datetimeFigureOut">
              <a:rPr lang="en-GB" smtClean="0"/>
              <a:t>2018-07-13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874DB79-C13D-4B9B-8606-242430F32149}" type="slidenum">
              <a:rPr lang="en-GB" smtClean="0"/>
              <a:t>‹#›</a:t>
            </a:fld>
            <a:endParaRPr lang="en-GB"/>
          </a:p>
        </p:txBody>
      </p:sp>
    </p:spTree>
    <p:extLst>
      <p:ext uri="{BB962C8B-B14F-4D97-AF65-F5344CB8AC3E}">
        <p14:creationId xmlns:p14="http://schemas.microsoft.com/office/powerpoint/2010/main" val="40735888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54A01330-4FD0-40BB-8BDA-F91C2019F63C}" type="datetimeFigureOut">
              <a:rPr lang="en-GB" smtClean="0"/>
              <a:t>2018-07-13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874DB79-C13D-4B9B-8606-242430F32149}" type="slidenum">
              <a:rPr lang="en-GB" smtClean="0"/>
              <a:t>‹#›</a:t>
            </a:fld>
            <a:endParaRPr lang="en-GB"/>
          </a:p>
        </p:txBody>
      </p:sp>
    </p:spTree>
    <p:extLst>
      <p:ext uri="{BB962C8B-B14F-4D97-AF65-F5344CB8AC3E}">
        <p14:creationId xmlns:p14="http://schemas.microsoft.com/office/powerpoint/2010/main" val="36104019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54A01330-4FD0-40BB-8BDA-F91C2019F63C}" type="datetimeFigureOut">
              <a:rPr lang="en-GB" smtClean="0"/>
              <a:t>2018-07-13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874DB79-C13D-4B9B-8606-242430F32149}" type="slidenum">
              <a:rPr lang="en-GB" smtClean="0"/>
              <a:t>‹#›</a:t>
            </a:fld>
            <a:endParaRPr lang="en-GB"/>
          </a:p>
        </p:txBody>
      </p:sp>
    </p:spTree>
    <p:extLst>
      <p:ext uri="{BB962C8B-B14F-4D97-AF65-F5344CB8AC3E}">
        <p14:creationId xmlns:p14="http://schemas.microsoft.com/office/powerpoint/2010/main" val="23033613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54A01330-4FD0-40BB-8BDA-F91C2019F63C}" type="datetimeFigureOut">
              <a:rPr lang="en-GB" smtClean="0"/>
              <a:t>2018-07-13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874DB79-C13D-4B9B-8606-242430F32149}" type="slidenum">
              <a:rPr lang="en-GB" smtClean="0"/>
              <a:t>‹#›</a:t>
            </a:fld>
            <a:endParaRPr lang="en-GB"/>
          </a:p>
        </p:txBody>
      </p:sp>
    </p:spTree>
    <p:extLst>
      <p:ext uri="{BB962C8B-B14F-4D97-AF65-F5344CB8AC3E}">
        <p14:creationId xmlns:p14="http://schemas.microsoft.com/office/powerpoint/2010/main" val="30077481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A01330-4FD0-40BB-8BDA-F91C2019F63C}" type="datetimeFigureOut">
              <a:rPr lang="en-GB" smtClean="0"/>
              <a:t>2018-07-13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874DB79-C13D-4B9B-8606-242430F32149}" type="slidenum">
              <a:rPr lang="en-GB" smtClean="0"/>
              <a:t>‹#›</a:t>
            </a:fld>
            <a:endParaRPr lang="en-GB"/>
          </a:p>
        </p:txBody>
      </p:sp>
    </p:spTree>
    <p:extLst>
      <p:ext uri="{BB962C8B-B14F-4D97-AF65-F5344CB8AC3E}">
        <p14:creationId xmlns:p14="http://schemas.microsoft.com/office/powerpoint/2010/main" val="1885193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A01330-4FD0-40BB-8BDA-F91C2019F63C}" type="datetimeFigureOut">
              <a:rPr lang="en-GB" smtClean="0"/>
              <a:t>2018-07-13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874DB79-C13D-4B9B-8606-242430F32149}" type="slidenum">
              <a:rPr lang="en-GB" smtClean="0"/>
              <a:t>‹#›</a:t>
            </a:fld>
            <a:endParaRPr lang="en-GB"/>
          </a:p>
        </p:txBody>
      </p:sp>
    </p:spTree>
    <p:extLst>
      <p:ext uri="{BB962C8B-B14F-4D97-AF65-F5344CB8AC3E}">
        <p14:creationId xmlns:p14="http://schemas.microsoft.com/office/powerpoint/2010/main" val="2666259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98979EE-87BC-427F-94CA-2C281566B09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xmlns="" id="{08E844DF-4E79-432A-89FF-B27AE73F8DF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xmlns="" id="{8B91852C-926C-48F7-8D30-64C8DA09313F}"/>
              </a:ext>
            </a:extLst>
          </p:cNvPr>
          <p:cNvSpPr>
            <a:spLocks noGrp="1"/>
          </p:cNvSpPr>
          <p:nvPr>
            <p:ph type="dt" sz="half" idx="10"/>
          </p:nvPr>
        </p:nvSpPr>
        <p:spPr/>
        <p:txBody>
          <a:bodyPr/>
          <a:lstStyle/>
          <a:p>
            <a:fld id="{AEC09C50-853A-420B-8C26-7439C86401C0}" type="datetimeFigureOut">
              <a:rPr lang="en-GB" smtClean="0"/>
              <a:t>2018-07-13</a:t>
            </a:fld>
            <a:endParaRPr lang="en-GB"/>
          </a:p>
        </p:txBody>
      </p:sp>
      <p:sp>
        <p:nvSpPr>
          <p:cNvPr id="5" name="Footer Placeholder 4">
            <a:extLst>
              <a:ext uri="{FF2B5EF4-FFF2-40B4-BE49-F238E27FC236}">
                <a16:creationId xmlns:a16="http://schemas.microsoft.com/office/drawing/2014/main" xmlns="" id="{546A3794-73BB-4394-B312-0810CC8D282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xmlns="" id="{07786F77-2E2A-4620-93A8-BA28C7D5968E}"/>
              </a:ext>
            </a:extLst>
          </p:cNvPr>
          <p:cNvSpPr>
            <a:spLocks noGrp="1"/>
          </p:cNvSpPr>
          <p:nvPr>
            <p:ph type="sldNum" sz="quarter" idx="12"/>
          </p:nvPr>
        </p:nvSpPr>
        <p:spPr/>
        <p:txBody>
          <a:bodyPr/>
          <a:lstStyle/>
          <a:p>
            <a:fld id="{5416F26B-80F6-4C4E-9991-5C0759F40435}" type="slidenum">
              <a:rPr lang="en-GB" smtClean="0"/>
              <a:t>‹#›</a:t>
            </a:fld>
            <a:endParaRPr lang="en-GB"/>
          </a:p>
        </p:txBody>
      </p:sp>
    </p:spTree>
    <p:extLst>
      <p:ext uri="{BB962C8B-B14F-4D97-AF65-F5344CB8AC3E}">
        <p14:creationId xmlns:p14="http://schemas.microsoft.com/office/powerpoint/2010/main" val="34704736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A01330-4FD0-40BB-8BDA-F91C2019F63C}" type="datetimeFigureOut">
              <a:rPr lang="en-GB" smtClean="0"/>
              <a:t>2018-07-13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874DB79-C13D-4B9B-8606-242430F32149}" type="slidenum">
              <a:rPr lang="en-GB" smtClean="0"/>
              <a:t>‹#›</a:t>
            </a:fld>
            <a:endParaRPr lang="en-GB"/>
          </a:p>
        </p:txBody>
      </p:sp>
    </p:spTree>
    <p:extLst>
      <p:ext uri="{BB962C8B-B14F-4D97-AF65-F5344CB8AC3E}">
        <p14:creationId xmlns:p14="http://schemas.microsoft.com/office/powerpoint/2010/main" val="1362852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4A01330-4FD0-40BB-8BDA-F91C2019F63C}" type="datetimeFigureOut">
              <a:rPr lang="en-GB" smtClean="0"/>
              <a:t>2018-07-13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874DB79-C13D-4B9B-8606-242430F32149}" type="slidenum">
              <a:rPr lang="en-GB" smtClean="0"/>
              <a:t>‹#›</a:t>
            </a:fld>
            <a:endParaRPr lang="en-GB"/>
          </a:p>
        </p:txBody>
      </p:sp>
    </p:spTree>
    <p:extLst>
      <p:ext uri="{BB962C8B-B14F-4D97-AF65-F5344CB8AC3E}">
        <p14:creationId xmlns:p14="http://schemas.microsoft.com/office/powerpoint/2010/main" val="41678860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09600" y="274638"/>
            <a:ext cx="80772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4A01330-4FD0-40BB-8BDA-F91C2019F63C}" type="datetimeFigureOut">
              <a:rPr lang="en-GB" smtClean="0"/>
              <a:t>2018-07-13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874DB79-C13D-4B9B-8606-242430F32149}" type="slidenum">
              <a:rPr lang="en-GB" smtClean="0"/>
              <a:t>‹#›</a:t>
            </a:fld>
            <a:endParaRPr lang="en-GB"/>
          </a:p>
        </p:txBody>
      </p:sp>
    </p:spTree>
    <p:extLst>
      <p:ext uri="{BB962C8B-B14F-4D97-AF65-F5344CB8AC3E}">
        <p14:creationId xmlns:p14="http://schemas.microsoft.com/office/powerpoint/2010/main" val="1878028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AC300C-DDCD-4815-A851-D27410C002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xmlns="" id="{71D70F57-38B3-443C-8310-1B6EF0186E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CEE46B92-1656-4AB0-B92C-41936E9B09B4}"/>
              </a:ext>
            </a:extLst>
          </p:cNvPr>
          <p:cNvSpPr>
            <a:spLocks noGrp="1"/>
          </p:cNvSpPr>
          <p:nvPr>
            <p:ph type="dt" sz="half" idx="10"/>
          </p:nvPr>
        </p:nvSpPr>
        <p:spPr/>
        <p:txBody>
          <a:bodyPr/>
          <a:lstStyle/>
          <a:p>
            <a:fld id="{AEC09C50-853A-420B-8C26-7439C86401C0}" type="datetimeFigureOut">
              <a:rPr lang="en-GB" smtClean="0"/>
              <a:t>2018-07-13</a:t>
            </a:fld>
            <a:endParaRPr lang="en-GB"/>
          </a:p>
        </p:txBody>
      </p:sp>
      <p:sp>
        <p:nvSpPr>
          <p:cNvPr id="5" name="Footer Placeholder 4">
            <a:extLst>
              <a:ext uri="{FF2B5EF4-FFF2-40B4-BE49-F238E27FC236}">
                <a16:creationId xmlns:a16="http://schemas.microsoft.com/office/drawing/2014/main" xmlns="" id="{7DC8305A-64D0-4AFB-8642-6845BCEBBD8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xmlns="" id="{5CD65ACC-878F-4FFE-8CA3-4D11A4DF969D}"/>
              </a:ext>
            </a:extLst>
          </p:cNvPr>
          <p:cNvSpPr>
            <a:spLocks noGrp="1"/>
          </p:cNvSpPr>
          <p:nvPr>
            <p:ph type="sldNum" sz="quarter" idx="12"/>
          </p:nvPr>
        </p:nvSpPr>
        <p:spPr/>
        <p:txBody>
          <a:bodyPr/>
          <a:lstStyle/>
          <a:p>
            <a:fld id="{5416F26B-80F6-4C4E-9991-5C0759F40435}" type="slidenum">
              <a:rPr lang="en-GB" smtClean="0"/>
              <a:t>‹#›</a:t>
            </a:fld>
            <a:endParaRPr lang="en-GB"/>
          </a:p>
        </p:txBody>
      </p:sp>
    </p:spTree>
    <p:extLst>
      <p:ext uri="{BB962C8B-B14F-4D97-AF65-F5344CB8AC3E}">
        <p14:creationId xmlns:p14="http://schemas.microsoft.com/office/powerpoint/2010/main" val="2603025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22E1C61-B0A3-4D79-87F0-D3FE72B442E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xmlns="" id="{8CF6C057-BBB5-4F28-A87E-105844231C3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xmlns="" id="{8C9AE18C-33A9-443E-928F-81EC04DF573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xmlns="" id="{41107389-B4BB-487C-995E-6E58CFAF6E9D}"/>
              </a:ext>
            </a:extLst>
          </p:cNvPr>
          <p:cNvSpPr>
            <a:spLocks noGrp="1"/>
          </p:cNvSpPr>
          <p:nvPr>
            <p:ph type="dt" sz="half" idx="10"/>
          </p:nvPr>
        </p:nvSpPr>
        <p:spPr/>
        <p:txBody>
          <a:bodyPr/>
          <a:lstStyle/>
          <a:p>
            <a:fld id="{AEC09C50-853A-420B-8C26-7439C86401C0}" type="datetimeFigureOut">
              <a:rPr lang="en-GB" smtClean="0"/>
              <a:t>2018-07-13</a:t>
            </a:fld>
            <a:endParaRPr lang="en-GB"/>
          </a:p>
        </p:txBody>
      </p:sp>
      <p:sp>
        <p:nvSpPr>
          <p:cNvPr id="6" name="Footer Placeholder 5">
            <a:extLst>
              <a:ext uri="{FF2B5EF4-FFF2-40B4-BE49-F238E27FC236}">
                <a16:creationId xmlns:a16="http://schemas.microsoft.com/office/drawing/2014/main" xmlns="" id="{3E9CD8BB-3986-4FA9-834F-317E88D998F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xmlns="" id="{8D5B0155-25C5-4F31-B914-54F60CD5DEBF}"/>
              </a:ext>
            </a:extLst>
          </p:cNvPr>
          <p:cNvSpPr>
            <a:spLocks noGrp="1"/>
          </p:cNvSpPr>
          <p:nvPr>
            <p:ph type="sldNum" sz="quarter" idx="12"/>
          </p:nvPr>
        </p:nvSpPr>
        <p:spPr/>
        <p:txBody>
          <a:bodyPr/>
          <a:lstStyle/>
          <a:p>
            <a:fld id="{5416F26B-80F6-4C4E-9991-5C0759F40435}" type="slidenum">
              <a:rPr lang="en-GB" smtClean="0"/>
              <a:t>‹#›</a:t>
            </a:fld>
            <a:endParaRPr lang="en-GB"/>
          </a:p>
        </p:txBody>
      </p:sp>
    </p:spTree>
    <p:extLst>
      <p:ext uri="{BB962C8B-B14F-4D97-AF65-F5344CB8AC3E}">
        <p14:creationId xmlns:p14="http://schemas.microsoft.com/office/powerpoint/2010/main" val="9620308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661A003-2765-44CA-9145-AB1528F4C2E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xmlns="" id="{E9329458-CFA5-4FC5-83BF-8DEED1663F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00973E35-5790-4541-A9E9-6EAD8746298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xmlns="" id="{A79D0B04-D124-4DE1-8DDA-4298E11D95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B6A6F19A-1257-47E9-B4A0-44A2F7E94FF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xmlns="" id="{72AE3A17-5374-467D-86C2-C645B787C384}"/>
              </a:ext>
            </a:extLst>
          </p:cNvPr>
          <p:cNvSpPr>
            <a:spLocks noGrp="1"/>
          </p:cNvSpPr>
          <p:nvPr>
            <p:ph type="dt" sz="half" idx="10"/>
          </p:nvPr>
        </p:nvSpPr>
        <p:spPr/>
        <p:txBody>
          <a:bodyPr/>
          <a:lstStyle/>
          <a:p>
            <a:fld id="{AEC09C50-853A-420B-8C26-7439C86401C0}" type="datetimeFigureOut">
              <a:rPr lang="en-GB" smtClean="0"/>
              <a:t>2018-07-13</a:t>
            </a:fld>
            <a:endParaRPr lang="en-GB"/>
          </a:p>
        </p:txBody>
      </p:sp>
      <p:sp>
        <p:nvSpPr>
          <p:cNvPr id="8" name="Footer Placeholder 7">
            <a:extLst>
              <a:ext uri="{FF2B5EF4-FFF2-40B4-BE49-F238E27FC236}">
                <a16:creationId xmlns:a16="http://schemas.microsoft.com/office/drawing/2014/main" xmlns="" id="{5283F0D5-8638-49FD-89DB-01F6EE92232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xmlns="" id="{C0267428-4293-4A71-9B75-D565941979E2}"/>
              </a:ext>
            </a:extLst>
          </p:cNvPr>
          <p:cNvSpPr>
            <a:spLocks noGrp="1"/>
          </p:cNvSpPr>
          <p:nvPr>
            <p:ph type="sldNum" sz="quarter" idx="12"/>
          </p:nvPr>
        </p:nvSpPr>
        <p:spPr/>
        <p:txBody>
          <a:bodyPr/>
          <a:lstStyle/>
          <a:p>
            <a:fld id="{5416F26B-80F6-4C4E-9991-5C0759F40435}" type="slidenum">
              <a:rPr lang="en-GB" smtClean="0"/>
              <a:t>‹#›</a:t>
            </a:fld>
            <a:endParaRPr lang="en-GB"/>
          </a:p>
        </p:txBody>
      </p:sp>
    </p:spTree>
    <p:extLst>
      <p:ext uri="{BB962C8B-B14F-4D97-AF65-F5344CB8AC3E}">
        <p14:creationId xmlns:p14="http://schemas.microsoft.com/office/powerpoint/2010/main" val="3352065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526E88-76D3-4410-8E61-DDEF66B1533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xmlns="" id="{EB4D1369-8B85-4E73-89D6-76C188B98E13}"/>
              </a:ext>
            </a:extLst>
          </p:cNvPr>
          <p:cNvSpPr>
            <a:spLocks noGrp="1"/>
          </p:cNvSpPr>
          <p:nvPr>
            <p:ph type="dt" sz="half" idx="10"/>
          </p:nvPr>
        </p:nvSpPr>
        <p:spPr/>
        <p:txBody>
          <a:bodyPr/>
          <a:lstStyle/>
          <a:p>
            <a:fld id="{AEC09C50-853A-420B-8C26-7439C86401C0}" type="datetimeFigureOut">
              <a:rPr lang="en-GB" smtClean="0"/>
              <a:t>2018-07-13</a:t>
            </a:fld>
            <a:endParaRPr lang="en-GB"/>
          </a:p>
        </p:txBody>
      </p:sp>
      <p:sp>
        <p:nvSpPr>
          <p:cNvPr id="4" name="Footer Placeholder 3">
            <a:extLst>
              <a:ext uri="{FF2B5EF4-FFF2-40B4-BE49-F238E27FC236}">
                <a16:creationId xmlns:a16="http://schemas.microsoft.com/office/drawing/2014/main" xmlns="" id="{489D4C4A-EE05-4344-A36C-6C671EE5E049}"/>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xmlns="" id="{DD1109B2-CB6D-4218-9B3E-14BAEEE90F3E}"/>
              </a:ext>
            </a:extLst>
          </p:cNvPr>
          <p:cNvSpPr>
            <a:spLocks noGrp="1"/>
          </p:cNvSpPr>
          <p:nvPr>
            <p:ph type="sldNum" sz="quarter" idx="12"/>
          </p:nvPr>
        </p:nvSpPr>
        <p:spPr/>
        <p:txBody>
          <a:bodyPr/>
          <a:lstStyle/>
          <a:p>
            <a:fld id="{5416F26B-80F6-4C4E-9991-5C0759F40435}" type="slidenum">
              <a:rPr lang="en-GB" smtClean="0"/>
              <a:t>‹#›</a:t>
            </a:fld>
            <a:endParaRPr lang="en-GB"/>
          </a:p>
        </p:txBody>
      </p:sp>
    </p:spTree>
    <p:extLst>
      <p:ext uri="{BB962C8B-B14F-4D97-AF65-F5344CB8AC3E}">
        <p14:creationId xmlns:p14="http://schemas.microsoft.com/office/powerpoint/2010/main" val="2715196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2235B87-6899-48A6-999A-BC97C2BBB929}"/>
              </a:ext>
            </a:extLst>
          </p:cNvPr>
          <p:cNvSpPr>
            <a:spLocks noGrp="1"/>
          </p:cNvSpPr>
          <p:nvPr>
            <p:ph type="dt" sz="half" idx="10"/>
          </p:nvPr>
        </p:nvSpPr>
        <p:spPr/>
        <p:txBody>
          <a:bodyPr/>
          <a:lstStyle/>
          <a:p>
            <a:fld id="{AEC09C50-853A-420B-8C26-7439C86401C0}" type="datetimeFigureOut">
              <a:rPr lang="en-GB" smtClean="0"/>
              <a:t>2018-07-13</a:t>
            </a:fld>
            <a:endParaRPr lang="en-GB"/>
          </a:p>
        </p:txBody>
      </p:sp>
      <p:sp>
        <p:nvSpPr>
          <p:cNvPr id="3" name="Footer Placeholder 2">
            <a:extLst>
              <a:ext uri="{FF2B5EF4-FFF2-40B4-BE49-F238E27FC236}">
                <a16:creationId xmlns:a16="http://schemas.microsoft.com/office/drawing/2014/main" xmlns="" id="{C8769E30-B6BB-4F0A-B22F-C95BF219412D}"/>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xmlns="" id="{BC7650B4-2968-4449-A4B1-2C77F10005BB}"/>
              </a:ext>
            </a:extLst>
          </p:cNvPr>
          <p:cNvSpPr>
            <a:spLocks noGrp="1"/>
          </p:cNvSpPr>
          <p:nvPr>
            <p:ph type="sldNum" sz="quarter" idx="12"/>
          </p:nvPr>
        </p:nvSpPr>
        <p:spPr/>
        <p:txBody>
          <a:bodyPr/>
          <a:lstStyle/>
          <a:p>
            <a:fld id="{5416F26B-80F6-4C4E-9991-5C0759F40435}" type="slidenum">
              <a:rPr lang="en-GB" smtClean="0"/>
              <a:t>‹#›</a:t>
            </a:fld>
            <a:endParaRPr lang="en-GB"/>
          </a:p>
        </p:txBody>
      </p:sp>
    </p:spTree>
    <p:extLst>
      <p:ext uri="{BB962C8B-B14F-4D97-AF65-F5344CB8AC3E}">
        <p14:creationId xmlns:p14="http://schemas.microsoft.com/office/powerpoint/2010/main" val="41013119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E1ECCE6-D223-4A9C-AE1D-E9A2DFF0FC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xmlns="" id="{B82EC1F7-6D9E-4A6E-83FA-3A28DA4214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xmlns="" id="{AF898F10-245A-48D3-9CBC-6CC749D412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32036AB4-92DA-44C3-87E4-1649313632B1}"/>
              </a:ext>
            </a:extLst>
          </p:cNvPr>
          <p:cNvSpPr>
            <a:spLocks noGrp="1"/>
          </p:cNvSpPr>
          <p:nvPr>
            <p:ph type="dt" sz="half" idx="10"/>
          </p:nvPr>
        </p:nvSpPr>
        <p:spPr/>
        <p:txBody>
          <a:bodyPr/>
          <a:lstStyle/>
          <a:p>
            <a:fld id="{AEC09C50-853A-420B-8C26-7439C86401C0}" type="datetimeFigureOut">
              <a:rPr lang="en-GB" smtClean="0"/>
              <a:t>2018-07-13</a:t>
            </a:fld>
            <a:endParaRPr lang="en-GB"/>
          </a:p>
        </p:txBody>
      </p:sp>
      <p:sp>
        <p:nvSpPr>
          <p:cNvPr id="6" name="Footer Placeholder 5">
            <a:extLst>
              <a:ext uri="{FF2B5EF4-FFF2-40B4-BE49-F238E27FC236}">
                <a16:creationId xmlns:a16="http://schemas.microsoft.com/office/drawing/2014/main" xmlns="" id="{1337DAE8-487C-4D6E-803D-F8F4FA67CA4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xmlns="" id="{CC449275-2FF4-4C64-ABAB-142D3BF60EAE}"/>
              </a:ext>
            </a:extLst>
          </p:cNvPr>
          <p:cNvSpPr>
            <a:spLocks noGrp="1"/>
          </p:cNvSpPr>
          <p:nvPr>
            <p:ph type="sldNum" sz="quarter" idx="12"/>
          </p:nvPr>
        </p:nvSpPr>
        <p:spPr/>
        <p:txBody>
          <a:bodyPr/>
          <a:lstStyle/>
          <a:p>
            <a:fld id="{5416F26B-80F6-4C4E-9991-5C0759F40435}" type="slidenum">
              <a:rPr lang="en-GB" smtClean="0"/>
              <a:t>‹#›</a:t>
            </a:fld>
            <a:endParaRPr lang="en-GB"/>
          </a:p>
        </p:txBody>
      </p:sp>
    </p:spTree>
    <p:extLst>
      <p:ext uri="{BB962C8B-B14F-4D97-AF65-F5344CB8AC3E}">
        <p14:creationId xmlns:p14="http://schemas.microsoft.com/office/powerpoint/2010/main" val="3423224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071AB62-177C-4054-8052-BBE8490E73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xmlns="" id="{A0D50678-0335-4865-AE73-1BCBF41E61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xmlns="" id="{73ED4DA1-0F6A-4A5D-B369-9469EF35B9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092FC3AE-ADA3-4288-A99B-E5F02A2E42C8}"/>
              </a:ext>
            </a:extLst>
          </p:cNvPr>
          <p:cNvSpPr>
            <a:spLocks noGrp="1"/>
          </p:cNvSpPr>
          <p:nvPr>
            <p:ph type="dt" sz="half" idx="10"/>
          </p:nvPr>
        </p:nvSpPr>
        <p:spPr/>
        <p:txBody>
          <a:bodyPr/>
          <a:lstStyle/>
          <a:p>
            <a:fld id="{AEC09C50-853A-420B-8C26-7439C86401C0}" type="datetimeFigureOut">
              <a:rPr lang="en-GB" smtClean="0"/>
              <a:t>2018-07-13</a:t>
            </a:fld>
            <a:endParaRPr lang="en-GB"/>
          </a:p>
        </p:txBody>
      </p:sp>
      <p:sp>
        <p:nvSpPr>
          <p:cNvPr id="6" name="Footer Placeholder 5">
            <a:extLst>
              <a:ext uri="{FF2B5EF4-FFF2-40B4-BE49-F238E27FC236}">
                <a16:creationId xmlns:a16="http://schemas.microsoft.com/office/drawing/2014/main" xmlns="" id="{2893494B-FAB4-440E-AAEB-FFBDB092E66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xmlns="" id="{073F7F22-A5C8-498A-800E-37E463DFAE16}"/>
              </a:ext>
            </a:extLst>
          </p:cNvPr>
          <p:cNvSpPr>
            <a:spLocks noGrp="1"/>
          </p:cNvSpPr>
          <p:nvPr>
            <p:ph type="sldNum" sz="quarter" idx="12"/>
          </p:nvPr>
        </p:nvSpPr>
        <p:spPr/>
        <p:txBody>
          <a:bodyPr/>
          <a:lstStyle/>
          <a:p>
            <a:fld id="{5416F26B-80F6-4C4E-9991-5C0759F40435}" type="slidenum">
              <a:rPr lang="en-GB" smtClean="0"/>
              <a:t>‹#›</a:t>
            </a:fld>
            <a:endParaRPr lang="en-GB"/>
          </a:p>
        </p:txBody>
      </p:sp>
    </p:spTree>
    <p:extLst>
      <p:ext uri="{BB962C8B-B14F-4D97-AF65-F5344CB8AC3E}">
        <p14:creationId xmlns:p14="http://schemas.microsoft.com/office/powerpoint/2010/main" val="1918439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0BB2809-085E-4223-9992-2BB5FBC08E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xmlns="" id="{FEC23C1B-CC61-40EA-905D-95DABCC0D1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xmlns="" id="{129CB7B1-CB51-4ACA-B179-C824284E83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C09C50-853A-420B-8C26-7439C86401C0}" type="datetimeFigureOut">
              <a:rPr lang="en-GB" smtClean="0"/>
              <a:t>2018-07-13</a:t>
            </a:fld>
            <a:endParaRPr lang="en-GB"/>
          </a:p>
        </p:txBody>
      </p:sp>
      <p:sp>
        <p:nvSpPr>
          <p:cNvPr id="5" name="Footer Placeholder 4">
            <a:extLst>
              <a:ext uri="{FF2B5EF4-FFF2-40B4-BE49-F238E27FC236}">
                <a16:creationId xmlns:a16="http://schemas.microsoft.com/office/drawing/2014/main" xmlns="" id="{06C0286E-4114-4920-A399-1E3F7F9133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xmlns="" id="{496FAA64-61A7-4E2F-B9B4-DB069A6171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16F26B-80F6-4C4E-9991-5C0759F40435}" type="slidenum">
              <a:rPr lang="en-GB" smtClean="0"/>
              <a:t>‹#›</a:t>
            </a:fld>
            <a:endParaRPr lang="en-GB"/>
          </a:p>
        </p:txBody>
      </p:sp>
    </p:spTree>
    <p:extLst>
      <p:ext uri="{BB962C8B-B14F-4D97-AF65-F5344CB8AC3E}">
        <p14:creationId xmlns:p14="http://schemas.microsoft.com/office/powerpoint/2010/main" val="2018053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A01330-4FD0-40BB-8BDA-F91C2019F63C}" type="datetimeFigureOut">
              <a:rPr lang="en-GB" smtClean="0"/>
              <a:t>2018-07-13</a:t>
            </a:fld>
            <a:endParaRPr lang="en-GB"/>
          </a:p>
        </p:txBody>
      </p:sp>
      <p:sp>
        <p:nvSpPr>
          <p:cNvPr id="5"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74DB79-C13D-4B9B-8606-242430F32149}" type="slidenum">
              <a:rPr lang="en-GB" smtClean="0"/>
              <a:t>‹#›</a:t>
            </a:fld>
            <a:endParaRPr lang="en-GB"/>
          </a:p>
        </p:txBody>
      </p:sp>
    </p:spTree>
    <p:extLst>
      <p:ext uri="{BB962C8B-B14F-4D97-AF65-F5344CB8AC3E}">
        <p14:creationId xmlns:p14="http://schemas.microsoft.com/office/powerpoint/2010/main" val="3138486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2.jpeg"/></Relationships>
</file>

<file path=ppt/slides/_rels/slide11.xml.rels><?xml version="1.0" encoding="UTF-8" standalone="yes"?>
<Relationships xmlns="http://schemas.openxmlformats.org/package/2006/relationships"><Relationship Id="rId8" Type="http://schemas.openxmlformats.org/officeDocument/2006/relationships/hyperlink" Target="https://en.wikipedia.org/wiki/Julien_Dupr%C3%A9" TargetMode="External"/><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eg"/><Relationship Id="rId9" Type="http://schemas.openxmlformats.org/officeDocument/2006/relationships/image" Target="../media/image9.jpg"/></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75893" y="609600"/>
            <a:ext cx="9440214" cy="4801314"/>
          </a:xfrm>
          <a:prstGeom prst="rect">
            <a:avLst/>
          </a:prstGeom>
          <a:solidFill>
            <a:schemeClr val="accent1">
              <a:lumMod val="40000"/>
              <a:lumOff val="60000"/>
            </a:schemeClr>
          </a:solidFill>
        </p:spPr>
        <p:txBody>
          <a:bodyPr wrap="square" rtlCol="0">
            <a:spAutoFit/>
          </a:bodyPr>
          <a:lstStyle/>
          <a:p>
            <a:endParaRPr lang="en-GB" sz="5400" b="1" dirty="0" smtClean="0"/>
          </a:p>
          <a:p>
            <a:endParaRPr lang="en-GB" sz="5400" b="1" dirty="0" smtClean="0"/>
          </a:p>
          <a:p>
            <a:pPr algn="ctr"/>
            <a:r>
              <a:rPr lang="en-GB" sz="7200" b="1" dirty="0" smtClean="0">
                <a:solidFill>
                  <a:srgbClr val="FF0000"/>
                </a:solidFill>
              </a:rPr>
              <a:t>Repeated Elements</a:t>
            </a:r>
          </a:p>
          <a:p>
            <a:pPr algn="ctr"/>
            <a:r>
              <a:rPr lang="en-GB" sz="7200" b="1" dirty="0" smtClean="0">
                <a:solidFill>
                  <a:srgbClr val="002060"/>
                </a:solidFill>
              </a:rPr>
              <a:t>(Loops)</a:t>
            </a:r>
            <a:endParaRPr lang="en-GB" sz="7200" b="1" dirty="0">
              <a:solidFill>
                <a:srgbClr val="FF0000"/>
              </a:solidFill>
            </a:endParaRPr>
          </a:p>
          <a:p>
            <a:pPr algn="ctr"/>
            <a:endParaRPr lang="en-GB" sz="5400" b="1" dirty="0">
              <a:solidFill>
                <a:srgbClr val="002060"/>
              </a:solidFill>
            </a:endParaRPr>
          </a:p>
        </p:txBody>
      </p:sp>
      <p:pic>
        <p:nvPicPr>
          <p:cNvPr id="2" name="Loops.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522086976"/>
      </p:ext>
    </p:extLst>
  </p:cSld>
  <p:clrMapOvr>
    <a:masterClrMapping/>
  </p:clrMapOvr>
  <mc:AlternateContent xmlns:mc="http://schemas.openxmlformats.org/markup-compatibility/2006" xmlns:p14="http://schemas.microsoft.com/office/powerpoint/2010/main">
    <mc:Choice Requires="p14">
      <p:transition spd="slow" p14:dur="2000" advTm="4766"/>
    </mc:Choice>
    <mc:Fallback xmlns="">
      <p:transition spd="slow" advTm="4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fill="hold" display="0">
                  <p:stCondLst>
                    <p:cond delay="indefinite"/>
                  </p:stCondLst>
                  <p:endCondLst>
                    <p:cond evt="onStopAudio" delay="0">
                      <p:tgtEl>
                        <p:sldTgt/>
                      </p:tgtEl>
                    </p:cond>
                  </p:endCondLst>
                </p:cTn>
                <p:tgtEl>
                  <p:spTgt spid="2"/>
                </p:tgtEl>
              </p:cMediaNode>
            </p:audio>
          </p:childTnLst>
        </p:cTn>
      </p:par>
    </p:tnLst>
  </p:timing>
  <p:extLst mod="1">
    <p:ext uri="{E180D4A7-C9FB-4DFB-919C-405C955672EB}">
      <p14:showEvtLst xmlns:p14="http://schemas.microsoft.com/office/powerpoint/2010/main">
        <p14:playEvt time="0" objId="2"/>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3743" y="84690"/>
            <a:ext cx="2743200" cy="1962912"/>
          </a:xfrm>
          <a:prstGeom prst="rect">
            <a:avLst/>
          </a:prstGeom>
        </p:spPr>
      </p:pic>
      <p:sp>
        <p:nvSpPr>
          <p:cNvPr id="3" name="TextBox 2">
            <a:extLst>
              <a:ext uri="{FF2B5EF4-FFF2-40B4-BE49-F238E27FC236}">
                <a16:creationId xmlns:a16="http://schemas.microsoft.com/office/drawing/2014/main" xmlns="" id="{C75C1FD0-583B-4E96-BD9A-3DACD2D5A3BF}"/>
              </a:ext>
            </a:extLst>
          </p:cNvPr>
          <p:cNvSpPr txBox="1"/>
          <p:nvPr/>
        </p:nvSpPr>
        <p:spPr>
          <a:xfrm>
            <a:off x="4388230" y="861846"/>
            <a:ext cx="3286539" cy="461665"/>
          </a:xfrm>
          <a:prstGeom prst="rect">
            <a:avLst/>
          </a:prstGeom>
          <a:solidFill>
            <a:schemeClr val="accent2">
              <a:lumMod val="40000"/>
              <a:lumOff val="60000"/>
            </a:schemeClr>
          </a:solidFill>
        </p:spPr>
        <p:txBody>
          <a:bodyPr wrap="square" rtlCol="0">
            <a:spAutoFit/>
          </a:bodyPr>
          <a:lstStyle/>
          <a:p>
            <a:pPr algn="ctr"/>
            <a:r>
              <a:rPr lang="en-GB" sz="2400" b="1" dirty="0" smtClean="0">
                <a:latin typeface="Times New Roman" panose="02020603050405020304" pitchFamily="18" charset="0"/>
                <a:cs typeface="Times New Roman" panose="02020603050405020304" pitchFamily="18" charset="0"/>
              </a:rPr>
              <a:t>Arise at crack of Noon</a:t>
            </a:r>
            <a:endParaRPr lang="en-GB" sz="2400" b="1" dirty="0"/>
          </a:p>
        </p:txBody>
      </p:sp>
      <p:sp>
        <p:nvSpPr>
          <p:cNvPr id="4" name="TextBox 3">
            <a:extLst>
              <a:ext uri="{FF2B5EF4-FFF2-40B4-BE49-F238E27FC236}">
                <a16:creationId xmlns:a16="http://schemas.microsoft.com/office/drawing/2014/main" xmlns="" id="{C75C1FD0-583B-4E96-BD9A-3DACD2D5A3BF}"/>
              </a:ext>
            </a:extLst>
          </p:cNvPr>
          <p:cNvSpPr txBox="1"/>
          <p:nvPr/>
        </p:nvSpPr>
        <p:spPr>
          <a:xfrm>
            <a:off x="4388230" y="5972300"/>
            <a:ext cx="3286539" cy="461665"/>
          </a:xfrm>
          <a:prstGeom prst="rect">
            <a:avLst/>
          </a:prstGeom>
          <a:solidFill>
            <a:schemeClr val="accent2">
              <a:lumMod val="40000"/>
              <a:lumOff val="60000"/>
            </a:schemeClr>
          </a:solidFill>
        </p:spPr>
        <p:txBody>
          <a:bodyPr wrap="square" rtlCol="0">
            <a:spAutoFit/>
          </a:bodyPr>
          <a:lstStyle/>
          <a:p>
            <a:pPr algn="ctr"/>
            <a:r>
              <a:rPr lang="en-GB" sz="2400" b="1" dirty="0" smtClean="0">
                <a:latin typeface="Times New Roman" panose="02020603050405020304" pitchFamily="18" charset="0"/>
                <a:cs typeface="Times New Roman" panose="02020603050405020304" pitchFamily="18" charset="0"/>
              </a:rPr>
              <a:t>Count a sheep</a:t>
            </a:r>
            <a:endParaRPr lang="en-GB" sz="2400" b="1" dirty="0"/>
          </a:p>
        </p:txBody>
      </p:sp>
      <p:sp>
        <p:nvSpPr>
          <p:cNvPr id="5" name="TextBox 4">
            <a:extLst>
              <a:ext uri="{FF2B5EF4-FFF2-40B4-BE49-F238E27FC236}">
                <a16:creationId xmlns:a16="http://schemas.microsoft.com/office/drawing/2014/main" xmlns="" id="{C75C1FD0-583B-4E96-BD9A-3DACD2D5A3BF}"/>
              </a:ext>
            </a:extLst>
          </p:cNvPr>
          <p:cNvSpPr txBox="1"/>
          <p:nvPr/>
        </p:nvSpPr>
        <p:spPr>
          <a:xfrm>
            <a:off x="4388230" y="1820612"/>
            <a:ext cx="3286539" cy="461665"/>
          </a:xfrm>
          <a:prstGeom prst="rect">
            <a:avLst/>
          </a:prstGeom>
          <a:solidFill>
            <a:schemeClr val="accent2">
              <a:lumMod val="40000"/>
              <a:lumOff val="60000"/>
            </a:schemeClr>
          </a:solidFill>
        </p:spPr>
        <p:txBody>
          <a:bodyPr wrap="square" rtlCol="0">
            <a:spAutoFit/>
          </a:bodyPr>
          <a:lstStyle/>
          <a:p>
            <a:pPr algn="ctr"/>
            <a:r>
              <a:rPr lang="en-GB" sz="2400" b="1" dirty="0" smtClean="0">
                <a:latin typeface="Times New Roman" panose="02020603050405020304" pitchFamily="18" charset="0"/>
                <a:cs typeface="Times New Roman" panose="02020603050405020304" pitchFamily="18" charset="0"/>
              </a:rPr>
              <a:t>Kick a Cat</a:t>
            </a:r>
            <a:endParaRPr lang="en-GB" sz="2400" b="1" dirty="0"/>
          </a:p>
        </p:txBody>
      </p:sp>
      <p:sp>
        <p:nvSpPr>
          <p:cNvPr id="6" name="TextBox 5">
            <a:extLst>
              <a:ext uri="{FF2B5EF4-FFF2-40B4-BE49-F238E27FC236}">
                <a16:creationId xmlns:a16="http://schemas.microsoft.com/office/drawing/2014/main" xmlns="" id="{C75C1FD0-583B-4E96-BD9A-3DACD2D5A3BF}"/>
              </a:ext>
            </a:extLst>
          </p:cNvPr>
          <p:cNvSpPr txBox="1"/>
          <p:nvPr/>
        </p:nvSpPr>
        <p:spPr>
          <a:xfrm>
            <a:off x="4388230" y="3116274"/>
            <a:ext cx="3286539" cy="461665"/>
          </a:xfrm>
          <a:prstGeom prst="rect">
            <a:avLst/>
          </a:prstGeom>
          <a:solidFill>
            <a:schemeClr val="accent2">
              <a:lumMod val="40000"/>
              <a:lumOff val="60000"/>
            </a:schemeClr>
          </a:solidFill>
        </p:spPr>
        <p:txBody>
          <a:bodyPr wrap="square" rtlCol="0">
            <a:spAutoFit/>
          </a:bodyPr>
          <a:lstStyle/>
          <a:p>
            <a:pPr algn="ctr"/>
            <a:r>
              <a:rPr lang="en-GB" sz="2400" b="1" dirty="0" smtClean="0">
                <a:latin typeface="Times New Roman" panose="02020603050405020304" pitchFamily="18" charset="0"/>
                <a:cs typeface="Times New Roman" panose="02020603050405020304" pitchFamily="18" charset="0"/>
              </a:rPr>
              <a:t>Make Hay</a:t>
            </a:r>
            <a:endParaRPr lang="en-GB" sz="2400" b="1" dirty="0"/>
          </a:p>
        </p:txBody>
      </p:sp>
      <p:sp>
        <p:nvSpPr>
          <p:cNvPr id="7" name="TextBox 6">
            <a:extLst>
              <a:ext uri="{FF2B5EF4-FFF2-40B4-BE49-F238E27FC236}">
                <a16:creationId xmlns:a16="http://schemas.microsoft.com/office/drawing/2014/main" xmlns="" id="{C75C1FD0-583B-4E96-BD9A-3DACD2D5A3BF}"/>
              </a:ext>
            </a:extLst>
          </p:cNvPr>
          <p:cNvSpPr txBox="1"/>
          <p:nvPr/>
        </p:nvSpPr>
        <p:spPr>
          <a:xfrm>
            <a:off x="4388230" y="4339744"/>
            <a:ext cx="3286539" cy="461665"/>
          </a:xfrm>
          <a:prstGeom prst="rect">
            <a:avLst/>
          </a:prstGeom>
          <a:solidFill>
            <a:schemeClr val="accent2">
              <a:lumMod val="40000"/>
              <a:lumOff val="60000"/>
            </a:schemeClr>
          </a:solidFill>
        </p:spPr>
        <p:txBody>
          <a:bodyPr wrap="square" rtlCol="0">
            <a:spAutoFit/>
          </a:bodyPr>
          <a:lstStyle/>
          <a:p>
            <a:pPr algn="ctr"/>
            <a:r>
              <a:rPr lang="en-GB" sz="2400" b="1" dirty="0" smtClean="0">
                <a:latin typeface="Times New Roman" panose="02020603050405020304" pitchFamily="18" charset="0"/>
                <a:cs typeface="Times New Roman" panose="02020603050405020304" pitchFamily="18" charset="0"/>
              </a:rPr>
              <a:t>Feed a Cow</a:t>
            </a:r>
            <a:endParaRPr lang="en-GB" sz="2400" b="1" dirty="0"/>
          </a:p>
        </p:txBody>
      </p:sp>
      <p:cxnSp>
        <p:nvCxnSpPr>
          <p:cNvPr id="9" name="Straight Arrow Connector 8"/>
          <p:cNvCxnSpPr>
            <a:stCxn id="3" idx="2"/>
            <a:endCxn id="5" idx="0"/>
          </p:cNvCxnSpPr>
          <p:nvPr/>
        </p:nvCxnSpPr>
        <p:spPr>
          <a:xfrm>
            <a:off x="6031500" y="1323511"/>
            <a:ext cx="0" cy="4971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5" idx="2"/>
            <a:endCxn id="6" idx="0"/>
          </p:cNvCxnSpPr>
          <p:nvPr/>
        </p:nvCxnSpPr>
        <p:spPr>
          <a:xfrm>
            <a:off x="6031500" y="2282277"/>
            <a:ext cx="0" cy="83399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6" idx="2"/>
            <a:endCxn id="7" idx="0"/>
          </p:cNvCxnSpPr>
          <p:nvPr/>
        </p:nvCxnSpPr>
        <p:spPr>
          <a:xfrm>
            <a:off x="6031500" y="3577939"/>
            <a:ext cx="0" cy="76180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7" idx="2"/>
            <a:endCxn id="4" idx="0"/>
          </p:cNvCxnSpPr>
          <p:nvPr/>
        </p:nvCxnSpPr>
        <p:spPr>
          <a:xfrm>
            <a:off x="6031500" y="4801409"/>
            <a:ext cx="0" cy="117089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V="1">
            <a:off x="7681399" y="1871464"/>
            <a:ext cx="1537253"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7681399" y="3144879"/>
            <a:ext cx="153725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7681399" y="4354661"/>
            <a:ext cx="153725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V="1">
            <a:off x="7681399" y="6004352"/>
            <a:ext cx="1537253" cy="472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xmlns="" id="{C75C1FD0-583B-4E96-BD9A-3DACD2D5A3BF}"/>
              </a:ext>
            </a:extLst>
          </p:cNvPr>
          <p:cNvSpPr txBox="1"/>
          <p:nvPr/>
        </p:nvSpPr>
        <p:spPr>
          <a:xfrm>
            <a:off x="4381606" y="3124858"/>
            <a:ext cx="3286539" cy="461665"/>
          </a:xfrm>
          <a:prstGeom prst="rect">
            <a:avLst/>
          </a:prstGeom>
          <a:solidFill>
            <a:schemeClr val="accent4">
              <a:lumMod val="60000"/>
              <a:lumOff val="40000"/>
            </a:schemeClr>
          </a:solidFill>
        </p:spPr>
        <p:txBody>
          <a:bodyPr wrap="square" rtlCol="0">
            <a:spAutoFit/>
          </a:bodyPr>
          <a:lstStyle/>
          <a:p>
            <a:pPr algn="ctr"/>
            <a:r>
              <a:rPr lang="en-GB" sz="2400" b="1" dirty="0" smtClean="0">
                <a:latin typeface="Times New Roman" panose="02020603050405020304" pitchFamily="18" charset="0"/>
                <a:cs typeface="Times New Roman" panose="02020603050405020304" pitchFamily="18" charset="0"/>
              </a:rPr>
              <a:t>While the sun shines</a:t>
            </a:r>
            <a:endParaRPr lang="en-GB" sz="2400" b="1" dirty="0"/>
          </a:p>
        </p:txBody>
      </p:sp>
      <p:sp>
        <p:nvSpPr>
          <p:cNvPr id="47" name="TextBox 46">
            <a:extLst>
              <a:ext uri="{FF2B5EF4-FFF2-40B4-BE49-F238E27FC236}">
                <a16:creationId xmlns:a16="http://schemas.microsoft.com/office/drawing/2014/main" xmlns="" id="{C75C1FD0-583B-4E96-BD9A-3DACD2D5A3BF}"/>
              </a:ext>
            </a:extLst>
          </p:cNvPr>
          <p:cNvSpPr txBox="1"/>
          <p:nvPr/>
        </p:nvSpPr>
        <p:spPr>
          <a:xfrm>
            <a:off x="4394858" y="4358346"/>
            <a:ext cx="3286539" cy="830997"/>
          </a:xfrm>
          <a:prstGeom prst="rect">
            <a:avLst/>
          </a:prstGeom>
          <a:solidFill>
            <a:schemeClr val="accent4">
              <a:lumMod val="60000"/>
              <a:lumOff val="40000"/>
            </a:schemeClr>
          </a:solidFill>
        </p:spPr>
        <p:txBody>
          <a:bodyPr wrap="square" rtlCol="0">
            <a:spAutoFit/>
          </a:bodyPr>
          <a:lstStyle/>
          <a:p>
            <a:pPr algn="ctr"/>
            <a:r>
              <a:rPr lang="en-GB" sz="2400" b="1" dirty="0" smtClean="0">
                <a:latin typeface="Times New Roman" panose="02020603050405020304" pitchFamily="18" charset="0"/>
                <a:cs typeface="Times New Roman" panose="02020603050405020304" pitchFamily="18" charset="0"/>
              </a:rPr>
              <a:t>For each of 10 Hungry  Cows</a:t>
            </a:r>
            <a:endParaRPr lang="en-GB" sz="2400" b="1" dirty="0"/>
          </a:p>
        </p:txBody>
      </p:sp>
      <p:sp>
        <p:nvSpPr>
          <p:cNvPr id="51" name="TextBox 50">
            <a:extLst>
              <a:ext uri="{FF2B5EF4-FFF2-40B4-BE49-F238E27FC236}">
                <a16:creationId xmlns:a16="http://schemas.microsoft.com/office/drawing/2014/main" xmlns="" id="{C75C1FD0-583B-4E96-BD9A-3DACD2D5A3BF}"/>
              </a:ext>
            </a:extLst>
          </p:cNvPr>
          <p:cNvSpPr txBox="1"/>
          <p:nvPr/>
        </p:nvSpPr>
        <p:spPr>
          <a:xfrm>
            <a:off x="4394858" y="5977026"/>
            <a:ext cx="3286539" cy="461665"/>
          </a:xfrm>
          <a:prstGeom prst="rect">
            <a:avLst/>
          </a:prstGeom>
          <a:solidFill>
            <a:schemeClr val="accent4">
              <a:lumMod val="60000"/>
              <a:lumOff val="40000"/>
            </a:schemeClr>
          </a:solidFill>
        </p:spPr>
        <p:txBody>
          <a:bodyPr wrap="square" rtlCol="0">
            <a:spAutoFit/>
          </a:bodyPr>
          <a:lstStyle/>
          <a:p>
            <a:pPr algn="ctr"/>
            <a:r>
              <a:rPr lang="en-GB" sz="2400" b="1" dirty="0" smtClean="0">
                <a:latin typeface="Times New Roman" panose="02020603050405020304" pitchFamily="18" charset="0"/>
                <a:cs typeface="Times New Roman" panose="02020603050405020304" pitchFamily="18" charset="0"/>
              </a:rPr>
              <a:t>Repeat until asleep</a:t>
            </a:r>
            <a:endParaRPr lang="en-GB" sz="2400" b="1" dirty="0"/>
          </a:p>
        </p:txBody>
      </p:sp>
      <p:cxnSp>
        <p:nvCxnSpPr>
          <p:cNvPr id="63" name="Straight Arrow Connector 62"/>
          <p:cNvCxnSpPr/>
          <p:nvPr/>
        </p:nvCxnSpPr>
        <p:spPr>
          <a:xfrm flipH="1" flipV="1">
            <a:off x="7681399" y="2236597"/>
            <a:ext cx="1537253"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H="1" flipV="1">
            <a:off x="7681399" y="4659633"/>
            <a:ext cx="1537253"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H="1" flipV="1">
            <a:off x="7681399" y="3533905"/>
            <a:ext cx="1537253"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p:nvPr/>
        </p:nvCxnSpPr>
        <p:spPr>
          <a:xfrm flipH="1" flipV="1">
            <a:off x="7681399" y="6406481"/>
            <a:ext cx="1537253"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621048" y="2075508"/>
            <a:ext cx="3780606" cy="1530243"/>
            <a:chOff x="621048" y="2075508"/>
            <a:chExt cx="3780606" cy="1530243"/>
          </a:xfrm>
        </p:grpSpPr>
        <p:sp>
          <p:nvSpPr>
            <p:cNvPr id="8" name="TextBox 7"/>
            <p:cNvSpPr txBox="1"/>
            <p:nvPr/>
          </p:nvSpPr>
          <p:spPr>
            <a:xfrm>
              <a:off x="621048" y="2219892"/>
              <a:ext cx="2575833" cy="1261884"/>
            </a:xfrm>
            <a:prstGeom prst="rect">
              <a:avLst/>
            </a:prstGeom>
            <a:solidFill>
              <a:srgbClr val="FFFF00"/>
            </a:solidFill>
          </p:spPr>
          <p:txBody>
            <a:bodyPr wrap="none" rtlCol="0">
              <a:spAutoFit/>
            </a:bodyPr>
            <a:lstStyle/>
            <a:p>
              <a:pPr algn="ctr"/>
              <a:r>
                <a:rPr lang="en-GB" sz="2800" b="1" dirty="0" smtClean="0"/>
                <a:t>While Loops</a:t>
              </a:r>
              <a:endParaRPr lang="en-GB" sz="2000" b="1" dirty="0" smtClean="0"/>
            </a:p>
            <a:p>
              <a:pPr algn="ctr"/>
              <a:endParaRPr lang="en-GB" sz="2000" b="1" dirty="0" smtClean="0"/>
            </a:p>
            <a:p>
              <a:pPr algn="ctr"/>
              <a:r>
                <a:rPr lang="en-GB" sz="2800" b="1" dirty="0" smtClean="0"/>
                <a:t>(Test at the Top)</a:t>
              </a:r>
              <a:endParaRPr lang="en-GB" sz="2800" b="1" dirty="0"/>
            </a:p>
          </p:txBody>
        </p:sp>
        <p:sp>
          <p:nvSpPr>
            <p:cNvPr id="11" name="Right Arrow 10"/>
            <p:cNvSpPr/>
            <p:nvPr/>
          </p:nvSpPr>
          <p:spPr>
            <a:xfrm>
              <a:off x="3184185" y="2075508"/>
              <a:ext cx="1197421" cy="6198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ight Arrow 27"/>
            <p:cNvSpPr/>
            <p:nvPr/>
          </p:nvSpPr>
          <p:spPr>
            <a:xfrm>
              <a:off x="3184185" y="2985924"/>
              <a:ext cx="1217469" cy="6198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 name="Group 13"/>
          <p:cNvGrpSpPr/>
          <p:nvPr/>
        </p:nvGrpSpPr>
        <p:grpSpPr>
          <a:xfrm>
            <a:off x="66120" y="4273348"/>
            <a:ext cx="4315485" cy="954107"/>
            <a:chOff x="66120" y="4273348"/>
            <a:chExt cx="4315485" cy="954107"/>
          </a:xfrm>
        </p:grpSpPr>
        <p:sp>
          <p:nvSpPr>
            <p:cNvPr id="25" name="TextBox 24"/>
            <p:cNvSpPr txBox="1"/>
            <p:nvPr/>
          </p:nvSpPr>
          <p:spPr>
            <a:xfrm>
              <a:off x="66120" y="4273348"/>
              <a:ext cx="3154325" cy="954107"/>
            </a:xfrm>
            <a:prstGeom prst="rect">
              <a:avLst/>
            </a:prstGeom>
            <a:solidFill>
              <a:srgbClr val="00B0F0"/>
            </a:solidFill>
          </p:spPr>
          <p:txBody>
            <a:bodyPr wrap="none" rtlCol="0">
              <a:spAutoFit/>
            </a:bodyPr>
            <a:lstStyle/>
            <a:p>
              <a:pPr algn="ctr"/>
              <a:r>
                <a:rPr lang="en-GB" sz="2800" b="1" dirty="0" smtClean="0"/>
                <a:t>For Loop</a:t>
              </a:r>
            </a:p>
            <a:p>
              <a:pPr algn="ctr"/>
              <a:r>
                <a:rPr lang="en-GB" sz="2800" b="1" dirty="0" smtClean="0"/>
                <a:t>(Count the Repeats)</a:t>
              </a:r>
              <a:endParaRPr lang="en-GB" sz="2800" b="1" dirty="0"/>
            </a:p>
          </p:txBody>
        </p:sp>
        <p:sp>
          <p:nvSpPr>
            <p:cNvPr id="29" name="Right Arrow 28"/>
            <p:cNvSpPr/>
            <p:nvPr/>
          </p:nvSpPr>
          <p:spPr>
            <a:xfrm>
              <a:off x="3184184" y="4437780"/>
              <a:ext cx="1197421" cy="6198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 name="Group 14"/>
          <p:cNvGrpSpPr/>
          <p:nvPr/>
        </p:nvGrpSpPr>
        <p:grpSpPr>
          <a:xfrm>
            <a:off x="141044" y="5725204"/>
            <a:ext cx="4244562" cy="954107"/>
            <a:chOff x="141044" y="5725204"/>
            <a:chExt cx="4244562" cy="954107"/>
          </a:xfrm>
        </p:grpSpPr>
        <p:sp>
          <p:nvSpPr>
            <p:cNvPr id="26" name="TextBox 25"/>
            <p:cNvSpPr txBox="1"/>
            <p:nvPr/>
          </p:nvSpPr>
          <p:spPr>
            <a:xfrm>
              <a:off x="141044" y="5725204"/>
              <a:ext cx="3155351" cy="954107"/>
            </a:xfrm>
            <a:prstGeom prst="rect">
              <a:avLst/>
            </a:prstGeom>
            <a:solidFill>
              <a:srgbClr val="FFC000"/>
            </a:solidFill>
          </p:spPr>
          <p:txBody>
            <a:bodyPr wrap="none" rtlCol="0">
              <a:spAutoFit/>
            </a:bodyPr>
            <a:lstStyle/>
            <a:p>
              <a:pPr algn="ctr"/>
              <a:r>
                <a:rPr lang="en-GB" sz="2800" b="1" dirty="0" smtClean="0"/>
                <a:t>Repeat Loop</a:t>
              </a:r>
            </a:p>
            <a:p>
              <a:pPr algn="ctr"/>
              <a:r>
                <a:rPr lang="en-GB" sz="2800" b="1" dirty="0" smtClean="0"/>
                <a:t>(Test at the Bottom)</a:t>
              </a:r>
              <a:endParaRPr lang="en-GB" sz="2800" b="1" dirty="0"/>
            </a:p>
          </p:txBody>
        </p:sp>
        <p:sp>
          <p:nvSpPr>
            <p:cNvPr id="30" name="Right Arrow 29"/>
            <p:cNvSpPr/>
            <p:nvPr/>
          </p:nvSpPr>
          <p:spPr>
            <a:xfrm>
              <a:off x="3296395" y="5893652"/>
              <a:ext cx="1089211" cy="6198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4" name="TextBox 33"/>
          <p:cNvSpPr txBox="1"/>
          <p:nvPr/>
        </p:nvSpPr>
        <p:spPr>
          <a:xfrm>
            <a:off x="4016168" y="152400"/>
            <a:ext cx="4159665" cy="461665"/>
          </a:xfrm>
          <a:prstGeom prst="rect">
            <a:avLst/>
          </a:prstGeom>
          <a:solidFill>
            <a:schemeClr val="accent1">
              <a:lumMod val="20000"/>
              <a:lumOff val="80000"/>
            </a:schemeClr>
          </a:solidFill>
          <a:ln w="28575">
            <a:solidFill>
              <a:schemeClr val="tx2">
                <a:lumMod val="60000"/>
                <a:lumOff val="40000"/>
              </a:schemeClr>
            </a:solidFill>
          </a:ln>
        </p:spPr>
        <p:txBody>
          <a:bodyPr wrap="none" rtlCol="0">
            <a:spAutoFit/>
          </a:bodyPr>
          <a:lstStyle/>
          <a:p>
            <a:r>
              <a:rPr lang="en-GB" sz="2400" b="1" dirty="0" smtClean="0">
                <a:solidFill>
                  <a:srgbClr val="FF0000"/>
                </a:solidFill>
              </a:rPr>
              <a:t>Repetition: </a:t>
            </a:r>
            <a:r>
              <a:rPr lang="en-GB" sz="2400" b="1" dirty="0" smtClean="0">
                <a:solidFill>
                  <a:srgbClr val="002060"/>
                </a:solidFill>
              </a:rPr>
              <a:t>A Real Life Example</a:t>
            </a:r>
            <a:endParaRPr lang="en-GB" sz="2400" b="1" dirty="0">
              <a:solidFill>
                <a:srgbClr val="002060"/>
              </a:solidFill>
            </a:endParaRPr>
          </a:p>
        </p:txBody>
      </p:sp>
      <p:sp>
        <p:nvSpPr>
          <p:cNvPr id="17" name="TextBox 16"/>
          <p:cNvSpPr txBox="1"/>
          <p:nvPr/>
        </p:nvSpPr>
        <p:spPr>
          <a:xfrm>
            <a:off x="8716823" y="446347"/>
            <a:ext cx="2874505" cy="830997"/>
          </a:xfrm>
          <a:prstGeom prst="rect">
            <a:avLst/>
          </a:prstGeom>
          <a:solidFill>
            <a:srgbClr val="92D050">
              <a:alpha val="60000"/>
            </a:srgbClr>
          </a:solidFill>
          <a:ln w="28575">
            <a:solidFill>
              <a:schemeClr val="tx1"/>
            </a:solidFill>
          </a:ln>
        </p:spPr>
        <p:txBody>
          <a:bodyPr wrap="none" rtlCol="0">
            <a:spAutoFit/>
          </a:bodyPr>
          <a:lstStyle/>
          <a:p>
            <a:pPr algn="ctr"/>
            <a:r>
              <a:rPr lang="en-GB" sz="2400" b="1" dirty="0" smtClean="0"/>
              <a:t>The daily schedule of</a:t>
            </a:r>
          </a:p>
          <a:p>
            <a:pPr algn="ctr"/>
            <a:r>
              <a:rPr lang="en-GB" sz="2400" b="1" dirty="0" smtClean="0"/>
              <a:t>a busy Farmer</a:t>
            </a:r>
            <a:endParaRPr lang="en-GB" sz="2400" b="1" dirty="0"/>
          </a:p>
        </p:txBody>
      </p:sp>
      <p:sp>
        <p:nvSpPr>
          <p:cNvPr id="21" name="TextBox 20">
            <a:extLst>
              <a:ext uri="{FF2B5EF4-FFF2-40B4-BE49-F238E27FC236}">
                <a16:creationId xmlns:a16="http://schemas.microsoft.com/office/drawing/2014/main" xmlns="" id="{C75C1FD0-583B-4E96-BD9A-3DACD2D5A3BF}"/>
              </a:ext>
            </a:extLst>
          </p:cNvPr>
          <p:cNvSpPr txBox="1"/>
          <p:nvPr/>
        </p:nvSpPr>
        <p:spPr>
          <a:xfrm>
            <a:off x="4388230" y="1840274"/>
            <a:ext cx="3286539" cy="830997"/>
          </a:xfrm>
          <a:prstGeom prst="rect">
            <a:avLst/>
          </a:prstGeom>
          <a:solidFill>
            <a:schemeClr val="accent4">
              <a:lumMod val="60000"/>
              <a:lumOff val="40000"/>
            </a:schemeClr>
          </a:solidFill>
        </p:spPr>
        <p:txBody>
          <a:bodyPr wrap="square" rtlCol="0">
            <a:spAutoFit/>
          </a:bodyPr>
          <a:lstStyle/>
          <a:p>
            <a:pPr algn="ctr"/>
            <a:r>
              <a:rPr lang="en-GB" sz="2400" b="1" dirty="0" smtClean="0">
                <a:latin typeface="Times New Roman" panose="02020603050405020304" pitchFamily="18" charset="0"/>
                <a:cs typeface="Times New Roman" panose="02020603050405020304" pitchFamily="18" charset="0"/>
              </a:rPr>
              <a:t>While there are cats to kick</a:t>
            </a:r>
            <a:endParaRPr lang="en-GB" sz="2400" b="1" dirty="0"/>
          </a:p>
        </p:txBody>
      </p:sp>
    </p:spTree>
    <p:custDataLst>
      <p:tags r:id="rId1"/>
    </p:custDataLst>
    <p:extLst>
      <p:ext uri="{BB962C8B-B14F-4D97-AF65-F5344CB8AC3E}">
        <p14:creationId xmlns:p14="http://schemas.microsoft.com/office/powerpoint/2010/main" val="3995217480"/>
      </p:ext>
    </p:extLst>
  </p:cSld>
  <p:clrMapOvr>
    <a:masterClrMapping/>
  </p:clrMapOvr>
  <mc:AlternateContent xmlns:mc="http://schemas.openxmlformats.org/markup-compatibility/2006" xmlns:p14="http://schemas.microsoft.com/office/powerpoint/2010/main">
    <mc:Choice Requires="p14">
      <p:transition spd="slow" p14:dur="2000" advTm="81036"/>
    </mc:Choice>
    <mc:Fallback xmlns="">
      <p:transition spd="slow" advTm="810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left)">
                                      <p:cBhvr>
                                        <p:cTn id="10" dur="20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10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up)">
                                      <p:cBhvr>
                                        <p:cTn id="20" dur="1000"/>
                                        <p:tgtEl>
                                          <p:spTgt spid="9"/>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left)">
                                      <p:cBhvr>
                                        <p:cTn id="24" dur="10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up)">
                                      <p:cBhvr>
                                        <p:cTn id="29" dur="1000"/>
                                        <p:tgtEl>
                                          <p:spTgt spid="10"/>
                                        </p:tgtEl>
                                      </p:cBhvr>
                                    </p:animEffect>
                                  </p:childTnLst>
                                </p:cTn>
                              </p:par>
                            </p:childTnLst>
                          </p:cTn>
                        </p:par>
                        <p:par>
                          <p:cTn id="30" fill="hold">
                            <p:stCondLst>
                              <p:cond delay="1000"/>
                            </p:stCondLst>
                            <p:childTnLst>
                              <p:par>
                                <p:cTn id="31" presetID="22" presetClass="entr" presetSubtype="8" fill="hold" grpId="0"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wipe(left)">
                                      <p:cBhvr>
                                        <p:cTn id="33" dur="1000"/>
                                        <p:tgtEl>
                                          <p:spTgt spid="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nodeType="click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wipe(up)">
                                      <p:cBhvr>
                                        <p:cTn id="38" dur="1000"/>
                                        <p:tgtEl>
                                          <p:spTgt spid="12"/>
                                        </p:tgtEl>
                                      </p:cBhvr>
                                    </p:animEffect>
                                  </p:childTnLst>
                                </p:cTn>
                              </p:par>
                            </p:childTnLst>
                          </p:cTn>
                        </p:par>
                        <p:par>
                          <p:cTn id="39" fill="hold">
                            <p:stCondLst>
                              <p:cond delay="1000"/>
                            </p:stCondLst>
                            <p:childTnLst>
                              <p:par>
                                <p:cTn id="40" presetID="22" presetClass="entr" presetSubtype="8" fill="hold" grpId="0" nodeType="after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wipe(left)">
                                      <p:cBhvr>
                                        <p:cTn id="42" dur="10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ipe(up)">
                                      <p:cBhvr>
                                        <p:cTn id="47" dur="1000"/>
                                        <p:tgtEl>
                                          <p:spTgt spid="16"/>
                                        </p:tgtEl>
                                      </p:cBhvr>
                                    </p:animEffect>
                                  </p:childTnLst>
                                </p:cTn>
                              </p:par>
                            </p:childTnLst>
                          </p:cTn>
                        </p:par>
                        <p:par>
                          <p:cTn id="48" fill="hold">
                            <p:stCondLst>
                              <p:cond delay="1000"/>
                            </p:stCondLst>
                            <p:childTnLst>
                              <p:par>
                                <p:cTn id="49" presetID="22" presetClass="entr" presetSubtype="8" fill="hold" grpId="0" nodeType="afterEffect">
                                  <p:stCondLst>
                                    <p:cond delay="0"/>
                                  </p:stCondLst>
                                  <p:childTnLst>
                                    <p:set>
                                      <p:cBhvr>
                                        <p:cTn id="50" dur="1" fill="hold">
                                          <p:stCondLst>
                                            <p:cond delay="0"/>
                                          </p:stCondLst>
                                        </p:cTn>
                                        <p:tgtEl>
                                          <p:spTgt spid="4"/>
                                        </p:tgtEl>
                                        <p:attrNameLst>
                                          <p:attrName>style.visibility</p:attrName>
                                        </p:attrNameLst>
                                      </p:cBhvr>
                                      <p:to>
                                        <p:strVal val="visible"/>
                                      </p:to>
                                    </p:set>
                                    <p:animEffect transition="in" filter="wipe(left)">
                                      <p:cBhvr>
                                        <p:cTn id="51" dur="2000"/>
                                        <p:tgtEl>
                                          <p:spTgt spid="4"/>
                                        </p:tgtEl>
                                      </p:cBhvr>
                                    </p:animEffect>
                                  </p:childTnLst>
                                </p:cTn>
                              </p:par>
                            </p:childTnLst>
                          </p:cTn>
                        </p:par>
                      </p:childTnLst>
                    </p:cTn>
                  </p:par>
                  <p:par>
                    <p:cTn id="52" fill="hold">
                      <p:stCondLst>
                        <p:cond delay="indefinite"/>
                      </p:stCondLst>
                      <p:childTnLst>
                        <p:par>
                          <p:cTn id="53" fill="hold">
                            <p:stCondLst>
                              <p:cond delay="0"/>
                            </p:stCondLst>
                            <p:childTnLst>
                              <p:par>
                                <p:cTn id="54" presetID="42" presetClass="path" presetSubtype="0" accel="50000" decel="50000" fill="hold" grpId="1" nodeType="clickEffect">
                                  <p:stCondLst>
                                    <p:cond delay="0"/>
                                  </p:stCondLst>
                                  <p:childTnLst>
                                    <p:animMotion origin="layout" path="M -1.66667E-6 -4.24607E-6 L 0.39675 0.00301 " pathEditMode="relative" rAng="0" ptsTypes="AA">
                                      <p:cBhvr>
                                        <p:cTn id="55" dur="2000" fill="hold"/>
                                        <p:tgtEl>
                                          <p:spTgt spid="5"/>
                                        </p:tgtEl>
                                        <p:attrNameLst>
                                          <p:attrName>ppt_x</p:attrName>
                                          <p:attrName>ppt_y</p:attrName>
                                        </p:attrNameLst>
                                      </p:cBhvr>
                                      <p:rCtr x="19831" y="139"/>
                                    </p:animMotion>
                                  </p:childTnLst>
                                </p:cTn>
                              </p:par>
                              <p:par>
                                <p:cTn id="56" presetID="2" presetClass="entr" presetSubtype="8" fill="hold" grpId="2" nodeType="withEffect">
                                  <p:stCondLst>
                                    <p:cond delay="0"/>
                                  </p:stCondLst>
                                  <p:childTnLst>
                                    <p:set>
                                      <p:cBhvr>
                                        <p:cTn id="57" dur="1" fill="hold">
                                          <p:stCondLst>
                                            <p:cond delay="0"/>
                                          </p:stCondLst>
                                        </p:cTn>
                                        <p:tgtEl>
                                          <p:spTgt spid="21"/>
                                        </p:tgtEl>
                                        <p:attrNameLst>
                                          <p:attrName>style.visibility</p:attrName>
                                        </p:attrNameLst>
                                      </p:cBhvr>
                                      <p:to>
                                        <p:strVal val="visible"/>
                                      </p:to>
                                    </p:set>
                                    <p:anim calcmode="lin" valueType="num">
                                      <p:cBhvr additive="base">
                                        <p:cTn id="58" dur="2000" fill="hold"/>
                                        <p:tgtEl>
                                          <p:spTgt spid="21"/>
                                        </p:tgtEl>
                                        <p:attrNameLst>
                                          <p:attrName>ppt_x</p:attrName>
                                        </p:attrNameLst>
                                      </p:cBhvr>
                                      <p:tavLst>
                                        <p:tav tm="0">
                                          <p:val>
                                            <p:strVal val="0-#ppt_w/2"/>
                                          </p:val>
                                        </p:tav>
                                        <p:tav tm="100000">
                                          <p:val>
                                            <p:strVal val="#ppt_x"/>
                                          </p:val>
                                        </p:tav>
                                      </p:tavLst>
                                    </p:anim>
                                    <p:anim calcmode="lin" valueType="num">
                                      <p:cBhvr additive="base">
                                        <p:cTn id="59" dur="2000" fill="hold"/>
                                        <p:tgtEl>
                                          <p:spTgt spid="21"/>
                                        </p:tgtEl>
                                        <p:attrNameLst>
                                          <p:attrName>ppt_y</p:attrName>
                                        </p:attrNameLst>
                                      </p:cBhvr>
                                      <p:tavLst>
                                        <p:tav tm="0">
                                          <p:val>
                                            <p:strVal val="#ppt_y"/>
                                          </p:val>
                                        </p:tav>
                                        <p:tav tm="100000">
                                          <p:val>
                                            <p:strVal val="#ppt_y"/>
                                          </p:val>
                                        </p:tav>
                                      </p:tavLst>
                                    </p:anim>
                                  </p:childTnLst>
                                </p:cTn>
                              </p:par>
                            </p:childTnLst>
                          </p:cTn>
                        </p:par>
                        <p:par>
                          <p:cTn id="60" fill="hold">
                            <p:stCondLst>
                              <p:cond delay="2000"/>
                            </p:stCondLst>
                            <p:childTnLst>
                              <p:par>
                                <p:cTn id="61" presetID="22" presetClass="entr" presetSubtype="8" fill="hold" nodeType="after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wipe(left)">
                                      <p:cBhvr>
                                        <p:cTn id="63" dur="1000"/>
                                        <p:tgtEl>
                                          <p:spTgt spid="22"/>
                                        </p:tgtEl>
                                      </p:cBhvr>
                                    </p:animEffect>
                                  </p:childTnLst>
                                </p:cTn>
                              </p:par>
                              <p:par>
                                <p:cTn id="64" presetID="22" presetClass="entr" presetSubtype="2" fill="hold"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wipe(right)">
                                      <p:cBhvr>
                                        <p:cTn id="66" dur="1000"/>
                                        <p:tgtEl>
                                          <p:spTgt spid="63"/>
                                        </p:tgtEl>
                                      </p:cBhvr>
                                    </p:animEffect>
                                  </p:childTnLst>
                                </p:cTn>
                              </p:par>
                            </p:childTnLst>
                          </p:cTn>
                        </p:par>
                      </p:childTnLst>
                    </p:cTn>
                  </p:par>
                  <p:par>
                    <p:cTn id="67" fill="hold">
                      <p:stCondLst>
                        <p:cond delay="indefinite"/>
                      </p:stCondLst>
                      <p:childTnLst>
                        <p:par>
                          <p:cTn id="68" fill="hold">
                            <p:stCondLst>
                              <p:cond delay="0"/>
                            </p:stCondLst>
                            <p:childTnLst>
                              <p:par>
                                <p:cTn id="69" presetID="42" presetClass="path" presetSubtype="0" accel="50000" decel="50000" fill="hold" grpId="1" nodeType="clickEffect">
                                  <p:stCondLst>
                                    <p:cond delay="0"/>
                                  </p:stCondLst>
                                  <p:childTnLst>
                                    <p:animMotion origin="layout" path="M 4.79167E-6 -3.07123E-6 L 0.39778 0.00116 " pathEditMode="relative" rAng="0" ptsTypes="AA">
                                      <p:cBhvr>
                                        <p:cTn id="70" dur="2000" fill="hold"/>
                                        <p:tgtEl>
                                          <p:spTgt spid="6"/>
                                        </p:tgtEl>
                                        <p:attrNameLst>
                                          <p:attrName>ppt_x</p:attrName>
                                          <p:attrName>ppt_y</p:attrName>
                                        </p:attrNameLst>
                                      </p:cBhvr>
                                      <p:rCtr x="19883" y="46"/>
                                    </p:animMotion>
                                  </p:childTnLst>
                                </p:cTn>
                              </p:par>
                              <p:par>
                                <p:cTn id="71" presetID="2" presetClass="entr" presetSubtype="8" fill="hold" grpId="0" nodeType="withEffect">
                                  <p:stCondLst>
                                    <p:cond delay="0"/>
                                  </p:stCondLst>
                                  <p:childTnLst>
                                    <p:set>
                                      <p:cBhvr>
                                        <p:cTn id="72" dur="1" fill="hold">
                                          <p:stCondLst>
                                            <p:cond delay="0"/>
                                          </p:stCondLst>
                                        </p:cTn>
                                        <p:tgtEl>
                                          <p:spTgt spid="45"/>
                                        </p:tgtEl>
                                        <p:attrNameLst>
                                          <p:attrName>style.visibility</p:attrName>
                                        </p:attrNameLst>
                                      </p:cBhvr>
                                      <p:to>
                                        <p:strVal val="visible"/>
                                      </p:to>
                                    </p:set>
                                    <p:anim calcmode="lin" valueType="num">
                                      <p:cBhvr additive="base">
                                        <p:cTn id="73" dur="2000" fill="hold"/>
                                        <p:tgtEl>
                                          <p:spTgt spid="45"/>
                                        </p:tgtEl>
                                        <p:attrNameLst>
                                          <p:attrName>ppt_x</p:attrName>
                                        </p:attrNameLst>
                                      </p:cBhvr>
                                      <p:tavLst>
                                        <p:tav tm="0">
                                          <p:val>
                                            <p:strVal val="0-#ppt_w/2"/>
                                          </p:val>
                                        </p:tav>
                                        <p:tav tm="100000">
                                          <p:val>
                                            <p:strVal val="#ppt_x"/>
                                          </p:val>
                                        </p:tav>
                                      </p:tavLst>
                                    </p:anim>
                                    <p:anim calcmode="lin" valueType="num">
                                      <p:cBhvr additive="base">
                                        <p:cTn id="74" dur="2000" fill="hold"/>
                                        <p:tgtEl>
                                          <p:spTgt spid="45"/>
                                        </p:tgtEl>
                                        <p:attrNameLst>
                                          <p:attrName>ppt_y</p:attrName>
                                        </p:attrNameLst>
                                      </p:cBhvr>
                                      <p:tavLst>
                                        <p:tav tm="0">
                                          <p:val>
                                            <p:strVal val="#ppt_y"/>
                                          </p:val>
                                        </p:tav>
                                        <p:tav tm="100000">
                                          <p:val>
                                            <p:strVal val="#ppt_y"/>
                                          </p:val>
                                        </p:tav>
                                      </p:tavLst>
                                    </p:anim>
                                  </p:childTnLst>
                                </p:cTn>
                              </p:par>
                            </p:childTnLst>
                          </p:cTn>
                        </p:par>
                        <p:par>
                          <p:cTn id="75" fill="hold">
                            <p:stCondLst>
                              <p:cond delay="2000"/>
                            </p:stCondLst>
                            <p:childTnLst>
                              <p:par>
                                <p:cTn id="76" presetID="22" presetClass="entr" presetSubtype="8" fill="hold" nodeType="afterEffect">
                                  <p:stCondLst>
                                    <p:cond delay="0"/>
                                  </p:stCondLst>
                                  <p:childTnLst>
                                    <p:set>
                                      <p:cBhvr>
                                        <p:cTn id="77" dur="1" fill="hold">
                                          <p:stCondLst>
                                            <p:cond delay="0"/>
                                          </p:stCondLst>
                                        </p:cTn>
                                        <p:tgtEl>
                                          <p:spTgt spid="37"/>
                                        </p:tgtEl>
                                        <p:attrNameLst>
                                          <p:attrName>style.visibility</p:attrName>
                                        </p:attrNameLst>
                                      </p:cBhvr>
                                      <p:to>
                                        <p:strVal val="visible"/>
                                      </p:to>
                                    </p:set>
                                    <p:animEffect transition="in" filter="wipe(left)">
                                      <p:cBhvr>
                                        <p:cTn id="78" dur="1000"/>
                                        <p:tgtEl>
                                          <p:spTgt spid="37"/>
                                        </p:tgtEl>
                                      </p:cBhvr>
                                    </p:animEffect>
                                  </p:childTnLst>
                                </p:cTn>
                              </p:par>
                              <p:par>
                                <p:cTn id="79" presetID="22" presetClass="entr" presetSubtype="2" fill="hold" nodeType="withEffect">
                                  <p:stCondLst>
                                    <p:cond delay="0"/>
                                  </p:stCondLst>
                                  <p:childTnLst>
                                    <p:set>
                                      <p:cBhvr>
                                        <p:cTn id="80" dur="1" fill="hold">
                                          <p:stCondLst>
                                            <p:cond delay="0"/>
                                          </p:stCondLst>
                                        </p:cTn>
                                        <p:tgtEl>
                                          <p:spTgt spid="65"/>
                                        </p:tgtEl>
                                        <p:attrNameLst>
                                          <p:attrName>style.visibility</p:attrName>
                                        </p:attrNameLst>
                                      </p:cBhvr>
                                      <p:to>
                                        <p:strVal val="visible"/>
                                      </p:to>
                                    </p:set>
                                    <p:animEffect transition="in" filter="wipe(right)">
                                      <p:cBhvr>
                                        <p:cTn id="81" dur="1000"/>
                                        <p:tgtEl>
                                          <p:spTgt spid="65"/>
                                        </p:tgtEl>
                                      </p:cBhvr>
                                    </p:animEffect>
                                  </p:childTnLst>
                                </p:cTn>
                              </p:par>
                            </p:childTnLst>
                          </p:cTn>
                        </p:par>
                      </p:childTnLst>
                    </p:cTn>
                  </p:par>
                  <p:par>
                    <p:cTn id="82" fill="hold">
                      <p:stCondLst>
                        <p:cond delay="indefinite"/>
                      </p:stCondLst>
                      <p:childTnLst>
                        <p:par>
                          <p:cTn id="83" fill="hold">
                            <p:stCondLst>
                              <p:cond delay="0"/>
                            </p:stCondLst>
                            <p:childTnLst>
                              <p:par>
                                <p:cTn id="84" presetID="42" presetClass="path" presetSubtype="0" accel="50000" decel="50000" fill="hold" grpId="1" nodeType="clickEffect">
                                  <p:stCondLst>
                                    <p:cond delay="0"/>
                                  </p:stCondLst>
                                  <p:childTnLst>
                                    <p:animMotion origin="layout" path="M 4.79167E-6 -1.89639E-6 L 0.3957 0.00093 " pathEditMode="relative" rAng="0" ptsTypes="AA">
                                      <p:cBhvr>
                                        <p:cTn id="85" dur="2000" fill="hold"/>
                                        <p:tgtEl>
                                          <p:spTgt spid="7"/>
                                        </p:tgtEl>
                                        <p:attrNameLst>
                                          <p:attrName>ppt_x</p:attrName>
                                          <p:attrName>ppt_y</p:attrName>
                                        </p:attrNameLst>
                                      </p:cBhvr>
                                      <p:rCtr x="19779" y="46"/>
                                    </p:animMotion>
                                  </p:childTnLst>
                                </p:cTn>
                              </p:par>
                              <p:par>
                                <p:cTn id="86" presetID="2" presetClass="entr" presetSubtype="8" fill="hold" grpId="0" nodeType="withEffect">
                                  <p:stCondLst>
                                    <p:cond delay="0"/>
                                  </p:stCondLst>
                                  <p:childTnLst>
                                    <p:set>
                                      <p:cBhvr>
                                        <p:cTn id="87" dur="1" fill="hold">
                                          <p:stCondLst>
                                            <p:cond delay="0"/>
                                          </p:stCondLst>
                                        </p:cTn>
                                        <p:tgtEl>
                                          <p:spTgt spid="47"/>
                                        </p:tgtEl>
                                        <p:attrNameLst>
                                          <p:attrName>style.visibility</p:attrName>
                                        </p:attrNameLst>
                                      </p:cBhvr>
                                      <p:to>
                                        <p:strVal val="visible"/>
                                      </p:to>
                                    </p:set>
                                    <p:anim calcmode="lin" valueType="num">
                                      <p:cBhvr additive="base">
                                        <p:cTn id="88" dur="2000" fill="hold"/>
                                        <p:tgtEl>
                                          <p:spTgt spid="47"/>
                                        </p:tgtEl>
                                        <p:attrNameLst>
                                          <p:attrName>ppt_x</p:attrName>
                                        </p:attrNameLst>
                                      </p:cBhvr>
                                      <p:tavLst>
                                        <p:tav tm="0">
                                          <p:val>
                                            <p:strVal val="0-#ppt_w/2"/>
                                          </p:val>
                                        </p:tav>
                                        <p:tav tm="100000">
                                          <p:val>
                                            <p:strVal val="#ppt_x"/>
                                          </p:val>
                                        </p:tav>
                                      </p:tavLst>
                                    </p:anim>
                                    <p:anim calcmode="lin" valueType="num">
                                      <p:cBhvr additive="base">
                                        <p:cTn id="89" dur="2000" fill="hold"/>
                                        <p:tgtEl>
                                          <p:spTgt spid="47"/>
                                        </p:tgtEl>
                                        <p:attrNameLst>
                                          <p:attrName>ppt_y</p:attrName>
                                        </p:attrNameLst>
                                      </p:cBhvr>
                                      <p:tavLst>
                                        <p:tav tm="0">
                                          <p:val>
                                            <p:strVal val="#ppt_y"/>
                                          </p:val>
                                        </p:tav>
                                        <p:tav tm="100000">
                                          <p:val>
                                            <p:strVal val="#ppt_y"/>
                                          </p:val>
                                        </p:tav>
                                      </p:tavLst>
                                    </p:anim>
                                  </p:childTnLst>
                                </p:cTn>
                              </p:par>
                            </p:childTnLst>
                          </p:cTn>
                        </p:par>
                        <p:par>
                          <p:cTn id="90" fill="hold">
                            <p:stCondLst>
                              <p:cond delay="2000"/>
                            </p:stCondLst>
                            <p:childTnLst>
                              <p:par>
                                <p:cTn id="91" presetID="22" presetClass="entr" presetSubtype="8" fill="hold" nodeType="afterEffect">
                                  <p:stCondLst>
                                    <p:cond delay="0"/>
                                  </p:stCondLst>
                                  <p:childTnLst>
                                    <p:set>
                                      <p:cBhvr>
                                        <p:cTn id="92" dur="1" fill="hold">
                                          <p:stCondLst>
                                            <p:cond delay="0"/>
                                          </p:stCondLst>
                                        </p:cTn>
                                        <p:tgtEl>
                                          <p:spTgt spid="39"/>
                                        </p:tgtEl>
                                        <p:attrNameLst>
                                          <p:attrName>style.visibility</p:attrName>
                                        </p:attrNameLst>
                                      </p:cBhvr>
                                      <p:to>
                                        <p:strVal val="visible"/>
                                      </p:to>
                                    </p:set>
                                    <p:animEffect transition="in" filter="wipe(left)">
                                      <p:cBhvr>
                                        <p:cTn id="93" dur="1000"/>
                                        <p:tgtEl>
                                          <p:spTgt spid="39"/>
                                        </p:tgtEl>
                                      </p:cBhvr>
                                    </p:animEffect>
                                  </p:childTnLst>
                                </p:cTn>
                              </p:par>
                              <p:par>
                                <p:cTn id="94" presetID="22" presetClass="entr" presetSubtype="2" fill="hold" nodeType="withEffect">
                                  <p:stCondLst>
                                    <p:cond delay="0"/>
                                  </p:stCondLst>
                                  <p:childTnLst>
                                    <p:set>
                                      <p:cBhvr>
                                        <p:cTn id="95" dur="1" fill="hold">
                                          <p:stCondLst>
                                            <p:cond delay="0"/>
                                          </p:stCondLst>
                                        </p:cTn>
                                        <p:tgtEl>
                                          <p:spTgt spid="64"/>
                                        </p:tgtEl>
                                        <p:attrNameLst>
                                          <p:attrName>style.visibility</p:attrName>
                                        </p:attrNameLst>
                                      </p:cBhvr>
                                      <p:to>
                                        <p:strVal val="visible"/>
                                      </p:to>
                                    </p:set>
                                    <p:animEffect transition="in" filter="wipe(right)">
                                      <p:cBhvr>
                                        <p:cTn id="96" dur="1000"/>
                                        <p:tgtEl>
                                          <p:spTgt spid="64"/>
                                        </p:tgtEl>
                                      </p:cBhvr>
                                    </p:animEffect>
                                  </p:childTnLst>
                                </p:cTn>
                              </p:par>
                            </p:childTnLst>
                          </p:cTn>
                        </p:par>
                      </p:childTnLst>
                    </p:cTn>
                  </p:par>
                  <p:par>
                    <p:cTn id="97" fill="hold">
                      <p:stCondLst>
                        <p:cond delay="indefinite"/>
                      </p:stCondLst>
                      <p:childTnLst>
                        <p:par>
                          <p:cTn id="98" fill="hold">
                            <p:stCondLst>
                              <p:cond delay="0"/>
                            </p:stCondLst>
                            <p:childTnLst>
                              <p:par>
                                <p:cTn id="99" presetID="42" presetClass="path" presetSubtype="0" accel="50000" decel="50000" fill="hold" grpId="1" nodeType="clickEffect">
                                  <p:stCondLst>
                                    <p:cond delay="0"/>
                                  </p:stCondLst>
                                  <p:childTnLst>
                                    <p:animMotion origin="layout" path="M 0.00533 1.85185E-6 L 0.3988 -0.00301 " pathEditMode="relative" rAng="0" ptsTypes="AA">
                                      <p:cBhvr>
                                        <p:cTn id="100" dur="2000" fill="hold"/>
                                        <p:tgtEl>
                                          <p:spTgt spid="4"/>
                                        </p:tgtEl>
                                        <p:attrNameLst>
                                          <p:attrName>ppt_x</p:attrName>
                                          <p:attrName>ppt_y</p:attrName>
                                        </p:attrNameLst>
                                      </p:cBhvr>
                                      <p:rCtr x="19667" y="-162"/>
                                    </p:animMotion>
                                  </p:childTnLst>
                                </p:cTn>
                              </p:par>
                              <p:par>
                                <p:cTn id="101" presetID="2" presetClass="entr" presetSubtype="8" fill="hold" grpId="0" nodeType="withEffect">
                                  <p:stCondLst>
                                    <p:cond delay="0"/>
                                  </p:stCondLst>
                                  <p:childTnLst>
                                    <p:set>
                                      <p:cBhvr>
                                        <p:cTn id="102" dur="1" fill="hold">
                                          <p:stCondLst>
                                            <p:cond delay="0"/>
                                          </p:stCondLst>
                                        </p:cTn>
                                        <p:tgtEl>
                                          <p:spTgt spid="51"/>
                                        </p:tgtEl>
                                        <p:attrNameLst>
                                          <p:attrName>style.visibility</p:attrName>
                                        </p:attrNameLst>
                                      </p:cBhvr>
                                      <p:to>
                                        <p:strVal val="visible"/>
                                      </p:to>
                                    </p:set>
                                    <p:anim calcmode="lin" valueType="num">
                                      <p:cBhvr additive="base">
                                        <p:cTn id="103" dur="2000" fill="hold"/>
                                        <p:tgtEl>
                                          <p:spTgt spid="51"/>
                                        </p:tgtEl>
                                        <p:attrNameLst>
                                          <p:attrName>ppt_x</p:attrName>
                                        </p:attrNameLst>
                                      </p:cBhvr>
                                      <p:tavLst>
                                        <p:tav tm="0">
                                          <p:val>
                                            <p:strVal val="0-#ppt_w/2"/>
                                          </p:val>
                                        </p:tav>
                                        <p:tav tm="100000">
                                          <p:val>
                                            <p:strVal val="#ppt_x"/>
                                          </p:val>
                                        </p:tav>
                                      </p:tavLst>
                                    </p:anim>
                                    <p:anim calcmode="lin" valueType="num">
                                      <p:cBhvr additive="base">
                                        <p:cTn id="104" dur="2000" fill="hold"/>
                                        <p:tgtEl>
                                          <p:spTgt spid="51"/>
                                        </p:tgtEl>
                                        <p:attrNameLst>
                                          <p:attrName>ppt_y</p:attrName>
                                        </p:attrNameLst>
                                      </p:cBhvr>
                                      <p:tavLst>
                                        <p:tav tm="0">
                                          <p:val>
                                            <p:strVal val="#ppt_y"/>
                                          </p:val>
                                        </p:tav>
                                        <p:tav tm="100000">
                                          <p:val>
                                            <p:strVal val="#ppt_y"/>
                                          </p:val>
                                        </p:tav>
                                      </p:tavLst>
                                    </p:anim>
                                  </p:childTnLst>
                                </p:cTn>
                              </p:par>
                            </p:childTnLst>
                          </p:cTn>
                        </p:par>
                        <p:par>
                          <p:cTn id="105" fill="hold">
                            <p:stCondLst>
                              <p:cond delay="2000"/>
                            </p:stCondLst>
                            <p:childTnLst>
                              <p:par>
                                <p:cTn id="106" presetID="22" presetClass="entr" presetSubtype="8" fill="hold" nodeType="afterEffect">
                                  <p:stCondLst>
                                    <p:cond delay="0"/>
                                  </p:stCondLst>
                                  <p:childTnLst>
                                    <p:set>
                                      <p:cBhvr>
                                        <p:cTn id="107" dur="1" fill="hold">
                                          <p:stCondLst>
                                            <p:cond delay="0"/>
                                          </p:stCondLst>
                                        </p:cTn>
                                        <p:tgtEl>
                                          <p:spTgt spid="41"/>
                                        </p:tgtEl>
                                        <p:attrNameLst>
                                          <p:attrName>style.visibility</p:attrName>
                                        </p:attrNameLst>
                                      </p:cBhvr>
                                      <p:to>
                                        <p:strVal val="visible"/>
                                      </p:to>
                                    </p:set>
                                    <p:animEffect transition="in" filter="wipe(left)">
                                      <p:cBhvr>
                                        <p:cTn id="108" dur="1000"/>
                                        <p:tgtEl>
                                          <p:spTgt spid="41"/>
                                        </p:tgtEl>
                                      </p:cBhvr>
                                    </p:animEffect>
                                  </p:childTnLst>
                                </p:cTn>
                              </p:par>
                              <p:par>
                                <p:cTn id="109" presetID="22" presetClass="entr" presetSubtype="2" fill="hold" nodeType="withEffect">
                                  <p:stCondLst>
                                    <p:cond delay="0"/>
                                  </p:stCondLst>
                                  <p:childTnLst>
                                    <p:set>
                                      <p:cBhvr>
                                        <p:cTn id="110" dur="1" fill="hold">
                                          <p:stCondLst>
                                            <p:cond delay="0"/>
                                          </p:stCondLst>
                                        </p:cTn>
                                        <p:tgtEl>
                                          <p:spTgt spid="66"/>
                                        </p:tgtEl>
                                        <p:attrNameLst>
                                          <p:attrName>style.visibility</p:attrName>
                                        </p:attrNameLst>
                                      </p:cBhvr>
                                      <p:to>
                                        <p:strVal val="visible"/>
                                      </p:to>
                                    </p:set>
                                    <p:animEffect transition="in" filter="wipe(right)">
                                      <p:cBhvr>
                                        <p:cTn id="111" dur="1000"/>
                                        <p:tgtEl>
                                          <p:spTgt spid="66"/>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8" fill="hold" nodeType="clickEffect">
                                  <p:stCondLst>
                                    <p:cond delay="0"/>
                                  </p:stCondLst>
                                  <p:childTnLst>
                                    <p:set>
                                      <p:cBhvr>
                                        <p:cTn id="115" dur="1" fill="hold">
                                          <p:stCondLst>
                                            <p:cond delay="0"/>
                                          </p:stCondLst>
                                        </p:cTn>
                                        <p:tgtEl>
                                          <p:spTgt spid="13"/>
                                        </p:tgtEl>
                                        <p:attrNameLst>
                                          <p:attrName>style.visibility</p:attrName>
                                        </p:attrNameLst>
                                      </p:cBhvr>
                                      <p:to>
                                        <p:strVal val="visible"/>
                                      </p:to>
                                    </p:set>
                                    <p:animEffect transition="in" filter="wipe(left)">
                                      <p:cBhvr>
                                        <p:cTn id="116" dur="2000"/>
                                        <p:tgtEl>
                                          <p:spTgt spid="13"/>
                                        </p:tgtEl>
                                      </p:cBhvr>
                                    </p:animEffect>
                                  </p:childTnLst>
                                </p:cTn>
                              </p:par>
                            </p:childTnLst>
                          </p:cTn>
                        </p:par>
                      </p:childTnLst>
                    </p:cTn>
                  </p:par>
                  <p:par>
                    <p:cTn id="117" fill="hold">
                      <p:stCondLst>
                        <p:cond delay="indefinite"/>
                      </p:stCondLst>
                      <p:childTnLst>
                        <p:par>
                          <p:cTn id="118" fill="hold">
                            <p:stCondLst>
                              <p:cond delay="0"/>
                            </p:stCondLst>
                            <p:childTnLst>
                              <p:par>
                                <p:cTn id="119" presetID="22" presetClass="entr" presetSubtype="8" fill="hold" nodeType="clickEffect">
                                  <p:stCondLst>
                                    <p:cond delay="0"/>
                                  </p:stCondLst>
                                  <p:childTnLst>
                                    <p:set>
                                      <p:cBhvr>
                                        <p:cTn id="120" dur="1" fill="hold">
                                          <p:stCondLst>
                                            <p:cond delay="0"/>
                                          </p:stCondLst>
                                        </p:cTn>
                                        <p:tgtEl>
                                          <p:spTgt spid="14"/>
                                        </p:tgtEl>
                                        <p:attrNameLst>
                                          <p:attrName>style.visibility</p:attrName>
                                        </p:attrNameLst>
                                      </p:cBhvr>
                                      <p:to>
                                        <p:strVal val="visible"/>
                                      </p:to>
                                    </p:set>
                                    <p:animEffect transition="in" filter="wipe(left)">
                                      <p:cBhvr>
                                        <p:cTn id="121" dur="2000"/>
                                        <p:tgtEl>
                                          <p:spTgt spid="14"/>
                                        </p:tgtEl>
                                      </p:cBhvr>
                                    </p:animEffect>
                                  </p:childTnLst>
                                </p:cTn>
                              </p:par>
                            </p:childTnLst>
                          </p:cTn>
                        </p:par>
                      </p:childTnLst>
                    </p:cTn>
                  </p:par>
                  <p:par>
                    <p:cTn id="122" fill="hold">
                      <p:stCondLst>
                        <p:cond delay="indefinite"/>
                      </p:stCondLst>
                      <p:childTnLst>
                        <p:par>
                          <p:cTn id="123" fill="hold">
                            <p:stCondLst>
                              <p:cond delay="0"/>
                            </p:stCondLst>
                            <p:childTnLst>
                              <p:par>
                                <p:cTn id="124" presetID="22" presetClass="entr" presetSubtype="8" fill="hold" nodeType="clickEffect">
                                  <p:stCondLst>
                                    <p:cond delay="0"/>
                                  </p:stCondLst>
                                  <p:childTnLst>
                                    <p:set>
                                      <p:cBhvr>
                                        <p:cTn id="125" dur="1" fill="hold">
                                          <p:stCondLst>
                                            <p:cond delay="0"/>
                                          </p:stCondLst>
                                        </p:cTn>
                                        <p:tgtEl>
                                          <p:spTgt spid="15"/>
                                        </p:tgtEl>
                                        <p:attrNameLst>
                                          <p:attrName>style.visibility</p:attrName>
                                        </p:attrNameLst>
                                      </p:cBhvr>
                                      <p:to>
                                        <p:strVal val="visible"/>
                                      </p:to>
                                    </p:set>
                                    <p:animEffect transition="in" filter="wipe(left)">
                                      <p:cBhvr>
                                        <p:cTn id="126"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4" grpId="1" animBg="1"/>
      <p:bldP spid="5" grpId="0" animBg="1"/>
      <p:bldP spid="5" grpId="1" animBg="1"/>
      <p:bldP spid="6" grpId="0" animBg="1"/>
      <p:bldP spid="6" grpId="1" animBg="1"/>
      <p:bldP spid="7" grpId="0" animBg="1"/>
      <p:bldP spid="7" grpId="1" animBg="1"/>
      <p:bldP spid="45" grpId="0" animBg="1"/>
      <p:bldP spid="47" grpId="0" animBg="1"/>
      <p:bldP spid="51" grpId="0" animBg="1"/>
      <p:bldP spid="17" grpId="0" animBg="1"/>
      <p:bldP spid="21" grpId="2"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016168" y="152400"/>
            <a:ext cx="4189993" cy="461665"/>
          </a:xfrm>
          <a:prstGeom prst="rect">
            <a:avLst/>
          </a:prstGeom>
          <a:solidFill>
            <a:schemeClr val="accent1">
              <a:lumMod val="20000"/>
              <a:lumOff val="80000"/>
            </a:schemeClr>
          </a:solidFill>
          <a:ln w="28575">
            <a:solidFill>
              <a:schemeClr val="tx2">
                <a:lumMod val="60000"/>
                <a:lumOff val="40000"/>
              </a:schemeClr>
            </a:solidFill>
          </a:ln>
        </p:spPr>
        <p:txBody>
          <a:bodyPr wrap="none" rtlCol="0">
            <a:spAutoFit/>
          </a:bodyPr>
          <a:lstStyle/>
          <a:p>
            <a:r>
              <a:rPr lang="en-GB" sz="2400" b="1" dirty="0" smtClean="0">
                <a:solidFill>
                  <a:srgbClr val="FF0000"/>
                </a:solidFill>
              </a:rPr>
              <a:t>Repetition: </a:t>
            </a:r>
            <a:r>
              <a:rPr lang="en-GB" sz="2400" b="1" dirty="0" smtClean="0">
                <a:solidFill>
                  <a:srgbClr val="002060"/>
                </a:solidFill>
              </a:rPr>
              <a:t>Acknowledgements</a:t>
            </a:r>
            <a:endParaRPr lang="en-GB" sz="2400" b="1" dirty="0">
              <a:solidFill>
                <a:srgbClr val="002060"/>
              </a:solidFill>
            </a:endParaRPr>
          </a:p>
        </p:txBody>
      </p:sp>
      <p:grpSp>
        <p:nvGrpSpPr>
          <p:cNvPr id="28" name="Group 27"/>
          <p:cNvGrpSpPr/>
          <p:nvPr/>
        </p:nvGrpSpPr>
        <p:grpSpPr>
          <a:xfrm>
            <a:off x="7900903" y="1999378"/>
            <a:ext cx="3914829" cy="1800000"/>
            <a:chOff x="7268894" y="2349000"/>
            <a:chExt cx="3914829" cy="180000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40848" y="2349000"/>
              <a:ext cx="1542875" cy="1800000"/>
            </a:xfrm>
            <a:prstGeom prst="rect">
              <a:avLst/>
            </a:prstGeom>
          </p:spPr>
        </p:pic>
        <p:sp>
          <p:nvSpPr>
            <p:cNvPr id="9" name="TextBox 8"/>
            <p:cNvSpPr txBox="1"/>
            <p:nvPr/>
          </p:nvSpPr>
          <p:spPr>
            <a:xfrm>
              <a:off x="7268894" y="3121456"/>
              <a:ext cx="2383986" cy="523220"/>
            </a:xfrm>
            <a:prstGeom prst="rect">
              <a:avLst/>
            </a:prstGeom>
            <a:solidFill>
              <a:schemeClr val="bg1">
                <a:lumMod val="85000"/>
              </a:schemeClr>
            </a:solidFill>
          </p:spPr>
          <p:txBody>
            <a:bodyPr wrap="none" rtlCol="0">
              <a:spAutoFit/>
            </a:bodyPr>
            <a:lstStyle/>
            <a:p>
              <a:r>
                <a:rPr lang="en-GB" sz="2800" dirty="0" smtClean="0"/>
                <a:t>A sea of sheep</a:t>
              </a:r>
              <a:endParaRPr lang="en-GB" sz="2800" dirty="0"/>
            </a:p>
          </p:txBody>
        </p:sp>
      </p:grpSp>
      <p:grpSp>
        <p:nvGrpSpPr>
          <p:cNvPr id="33" name="Group 32"/>
          <p:cNvGrpSpPr/>
          <p:nvPr/>
        </p:nvGrpSpPr>
        <p:grpSpPr>
          <a:xfrm>
            <a:off x="213565" y="3633445"/>
            <a:ext cx="9643129" cy="1620000"/>
            <a:chOff x="213565" y="3377952"/>
            <a:chExt cx="9643129" cy="162000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565" y="3377952"/>
              <a:ext cx="2012423" cy="1620000"/>
            </a:xfrm>
            <a:prstGeom prst="rect">
              <a:avLst/>
            </a:prstGeom>
          </p:spPr>
        </p:pic>
        <p:sp>
          <p:nvSpPr>
            <p:cNvPr id="10" name="TextBox 9"/>
            <p:cNvSpPr txBox="1"/>
            <p:nvPr/>
          </p:nvSpPr>
          <p:spPr>
            <a:xfrm>
              <a:off x="2170085" y="3546685"/>
              <a:ext cx="7686609" cy="1384995"/>
            </a:xfrm>
            <a:prstGeom prst="rect">
              <a:avLst/>
            </a:prstGeom>
            <a:solidFill>
              <a:schemeClr val="bg1">
                <a:lumMod val="85000"/>
              </a:schemeClr>
            </a:solidFill>
          </p:spPr>
          <p:txBody>
            <a:bodyPr wrap="square" rtlCol="0">
              <a:spAutoFit/>
            </a:bodyPr>
            <a:lstStyle/>
            <a:p>
              <a:r>
                <a:rPr lang="en-GB" sz="2800" dirty="0"/>
                <a:t>John </a:t>
              </a:r>
              <a:r>
                <a:rPr lang="en-GB" sz="2800" dirty="0" smtClean="0"/>
                <a:t>Heywood, for his poem:</a:t>
              </a:r>
              <a:endParaRPr lang="en-GB" sz="2800" dirty="0"/>
            </a:p>
            <a:p>
              <a:r>
                <a:rPr lang="en-GB" sz="2800" dirty="0" smtClean="0"/>
                <a:t>“</a:t>
              </a:r>
              <a:r>
                <a:rPr lang="en-GB" sz="2800" i="1" dirty="0" err="1" smtClean="0"/>
                <a:t>Whan</a:t>
              </a:r>
              <a:r>
                <a:rPr lang="en-GB" sz="2800" i="1" dirty="0" smtClean="0"/>
                <a:t> </a:t>
              </a:r>
              <a:r>
                <a:rPr lang="en-GB" sz="2800" i="1" dirty="0"/>
                <a:t>the </a:t>
              </a:r>
              <a:r>
                <a:rPr lang="en-GB" sz="2800" i="1" dirty="0" err="1"/>
                <a:t>sunne</a:t>
              </a:r>
              <a:r>
                <a:rPr lang="en-GB" sz="2800" i="1" dirty="0"/>
                <a:t> </a:t>
              </a:r>
              <a:r>
                <a:rPr lang="en-GB" sz="2800" i="1" dirty="0" err="1"/>
                <a:t>shinth</a:t>
              </a:r>
              <a:r>
                <a:rPr lang="en-GB" sz="2800" i="1" dirty="0"/>
                <a:t> make </a:t>
              </a:r>
              <a:r>
                <a:rPr lang="en-GB" sz="2800" i="1" dirty="0" smtClean="0"/>
                <a:t>hay. </a:t>
              </a:r>
              <a:r>
                <a:rPr lang="en-GB" sz="2800" i="1" dirty="0" err="1" smtClean="0"/>
                <a:t>Whiche</a:t>
              </a:r>
              <a:r>
                <a:rPr lang="en-GB" sz="2800" i="1" dirty="0" smtClean="0"/>
                <a:t> </a:t>
              </a:r>
              <a:r>
                <a:rPr lang="en-GB" sz="2800" i="1" dirty="0"/>
                <a:t>is to say.</a:t>
              </a:r>
              <a:br>
                <a:rPr lang="en-GB" sz="2800" i="1" dirty="0"/>
              </a:br>
              <a:r>
                <a:rPr lang="en-GB" sz="2800" i="1" dirty="0"/>
                <a:t>Take time </a:t>
              </a:r>
              <a:r>
                <a:rPr lang="en-GB" sz="2800" i="1" dirty="0" err="1"/>
                <a:t>whan</a:t>
              </a:r>
              <a:r>
                <a:rPr lang="en-GB" sz="2800" i="1" dirty="0"/>
                <a:t> time cometh, lest time </a:t>
              </a:r>
              <a:r>
                <a:rPr lang="en-GB" sz="2800" i="1" dirty="0" err="1"/>
                <a:t>steale</a:t>
              </a:r>
              <a:r>
                <a:rPr lang="en-GB" sz="2800" i="1" dirty="0"/>
                <a:t> </a:t>
              </a:r>
              <a:r>
                <a:rPr lang="en-GB" sz="2800" i="1" dirty="0" smtClean="0"/>
                <a:t>away</a:t>
              </a:r>
              <a:r>
                <a:rPr lang="en-GB" sz="2800" dirty="0" smtClean="0"/>
                <a:t>”</a:t>
              </a:r>
            </a:p>
          </p:txBody>
        </p:sp>
      </p:grpSp>
      <p:grpSp>
        <p:nvGrpSpPr>
          <p:cNvPr id="25" name="Group 24"/>
          <p:cNvGrpSpPr/>
          <p:nvPr/>
        </p:nvGrpSpPr>
        <p:grpSpPr>
          <a:xfrm>
            <a:off x="4016168" y="963364"/>
            <a:ext cx="4000949" cy="1440000"/>
            <a:chOff x="4576083" y="743232"/>
            <a:chExt cx="4000949" cy="1440000"/>
          </a:xfrm>
        </p:grpSpPr>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6083" y="743232"/>
              <a:ext cx="2571427" cy="1440000"/>
            </a:xfrm>
            <a:prstGeom prst="rect">
              <a:avLst/>
            </a:prstGeom>
          </p:spPr>
        </p:pic>
        <p:sp>
          <p:nvSpPr>
            <p:cNvPr id="17" name="TextBox 16"/>
            <p:cNvSpPr txBox="1"/>
            <p:nvPr/>
          </p:nvSpPr>
          <p:spPr>
            <a:xfrm>
              <a:off x="6969284" y="1133362"/>
              <a:ext cx="1607748" cy="523220"/>
            </a:xfrm>
            <a:prstGeom prst="rect">
              <a:avLst/>
            </a:prstGeom>
            <a:solidFill>
              <a:schemeClr val="bg1">
                <a:lumMod val="85000"/>
              </a:schemeClr>
            </a:solidFill>
          </p:spPr>
          <p:txBody>
            <a:bodyPr wrap="none" rtlCol="0">
              <a:spAutoFit/>
            </a:bodyPr>
            <a:lstStyle/>
            <a:p>
              <a:r>
                <a:rPr lang="en-GB" sz="2800" b="1" dirty="0" smtClean="0"/>
                <a:t>4C</a:t>
              </a:r>
              <a:r>
                <a:rPr lang="en-GB" sz="2800" dirty="0" smtClean="0"/>
                <a:t> at play</a:t>
              </a:r>
              <a:endParaRPr lang="en-GB" sz="2800" dirty="0"/>
            </a:p>
          </p:txBody>
        </p:sp>
      </p:grpSp>
      <p:grpSp>
        <p:nvGrpSpPr>
          <p:cNvPr id="24" name="Group 23"/>
          <p:cNvGrpSpPr/>
          <p:nvPr/>
        </p:nvGrpSpPr>
        <p:grpSpPr>
          <a:xfrm>
            <a:off x="284252" y="345887"/>
            <a:ext cx="3237056" cy="2160000"/>
            <a:chOff x="122888" y="63500"/>
            <a:chExt cx="3237056" cy="2160000"/>
          </a:xfrm>
        </p:grpSpPr>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2888" y="63500"/>
              <a:ext cx="1719854" cy="2160000"/>
            </a:xfrm>
            <a:prstGeom prst="rect">
              <a:avLst/>
            </a:prstGeom>
          </p:spPr>
        </p:pic>
        <p:sp>
          <p:nvSpPr>
            <p:cNvPr id="20" name="TextBox 19"/>
            <p:cNvSpPr txBox="1"/>
            <p:nvPr/>
          </p:nvSpPr>
          <p:spPr>
            <a:xfrm>
              <a:off x="1479493" y="152400"/>
              <a:ext cx="1880451" cy="523220"/>
            </a:xfrm>
            <a:prstGeom prst="rect">
              <a:avLst/>
            </a:prstGeom>
            <a:solidFill>
              <a:schemeClr val="bg1">
                <a:lumMod val="85000"/>
              </a:schemeClr>
            </a:solidFill>
          </p:spPr>
          <p:txBody>
            <a:bodyPr wrap="none" rtlCol="0">
              <a:spAutoFit/>
            </a:bodyPr>
            <a:lstStyle/>
            <a:p>
              <a:r>
                <a:rPr lang="en-GB" sz="2800" dirty="0" smtClean="0"/>
                <a:t>The Farmer</a:t>
              </a:r>
              <a:endParaRPr lang="en-GB" sz="2800" dirty="0"/>
            </a:p>
          </p:txBody>
        </p:sp>
      </p:grpSp>
      <p:grpSp>
        <p:nvGrpSpPr>
          <p:cNvPr id="26" name="Group 25"/>
          <p:cNvGrpSpPr/>
          <p:nvPr/>
        </p:nvGrpSpPr>
        <p:grpSpPr>
          <a:xfrm>
            <a:off x="210650" y="2492650"/>
            <a:ext cx="7058244" cy="1080000"/>
            <a:chOff x="0" y="3351672"/>
            <a:chExt cx="7058244" cy="1080000"/>
          </a:xfrm>
        </p:grpSpPr>
        <p:pic>
          <p:nvPicPr>
            <p:cNvPr id="22" name="Picture 21"/>
            <p:cNvPicPr>
              <a:picLocks noChangeAspect="1"/>
            </p:cNvPicPr>
            <p:nvPr/>
          </p:nvPicPr>
          <p:blipFill rotWithShape="1">
            <a:blip r:embed="rId6">
              <a:extLst>
                <a:ext uri="{28A0092B-C50C-407E-A947-70E740481C1C}">
                  <a14:useLocalDpi xmlns:a14="http://schemas.microsoft.com/office/drawing/2010/main" val="0"/>
                </a:ext>
              </a:extLst>
            </a:blip>
            <a:srcRect t="13381" b="4727"/>
            <a:stretch/>
          </p:blipFill>
          <p:spPr>
            <a:xfrm>
              <a:off x="0" y="3351672"/>
              <a:ext cx="4451110" cy="1080000"/>
            </a:xfrm>
            <a:prstGeom prst="rect">
              <a:avLst/>
            </a:prstGeom>
          </p:spPr>
        </p:pic>
        <p:sp>
          <p:nvSpPr>
            <p:cNvPr id="23" name="TextBox 22"/>
            <p:cNvSpPr txBox="1"/>
            <p:nvPr/>
          </p:nvSpPr>
          <p:spPr>
            <a:xfrm>
              <a:off x="4422971" y="3570512"/>
              <a:ext cx="2635273" cy="523220"/>
            </a:xfrm>
            <a:prstGeom prst="rect">
              <a:avLst/>
            </a:prstGeom>
            <a:solidFill>
              <a:schemeClr val="bg1">
                <a:lumMod val="85000"/>
              </a:schemeClr>
            </a:solidFill>
          </p:spPr>
          <p:txBody>
            <a:bodyPr wrap="none" rtlCol="0">
              <a:spAutoFit/>
            </a:bodyPr>
            <a:lstStyle/>
            <a:p>
              <a:r>
                <a:rPr lang="en-GB" sz="2800" dirty="0" smtClean="0"/>
                <a:t>Many </a:t>
              </a:r>
              <a:r>
                <a:rPr lang="en-GB" sz="2800" dirty="0" err="1" smtClean="0"/>
                <a:t>many</a:t>
              </a:r>
              <a:r>
                <a:rPr lang="en-GB" sz="2800" dirty="0" smtClean="0"/>
                <a:t> cats</a:t>
              </a:r>
              <a:endParaRPr lang="en-GB" sz="2800" dirty="0"/>
            </a:p>
          </p:txBody>
        </p:sp>
      </p:grpSp>
      <p:grpSp>
        <p:nvGrpSpPr>
          <p:cNvPr id="27" name="Group 26"/>
          <p:cNvGrpSpPr/>
          <p:nvPr/>
        </p:nvGrpSpPr>
        <p:grpSpPr>
          <a:xfrm>
            <a:off x="8410608" y="317150"/>
            <a:ext cx="3399726" cy="1620000"/>
            <a:chOff x="6111171" y="3383066"/>
            <a:chExt cx="3399726" cy="1620000"/>
          </a:xfrm>
        </p:grpSpPr>
        <p:pic>
          <p:nvPicPr>
            <p:cNvPr id="6" name="Picture 5"/>
            <p:cNvPicPr>
              <a:picLocks noChangeAspect="1"/>
            </p:cNvPicPr>
            <p:nvPr/>
          </p:nvPicPr>
          <p:blipFill rotWithShape="1">
            <a:blip r:embed="rId7">
              <a:extLst>
                <a:ext uri="{28A0092B-C50C-407E-A947-70E740481C1C}">
                  <a14:useLocalDpi xmlns:a14="http://schemas.microsoft.com/office/drawing/2010/main" val="0"/>
                </a:ext>
              </a:extLst>
            </a:blip>
            <a:srcRect l="5513" t="11942" r="6500" b="11387"/>
            <a:stretch/>
          </p:blipFill>
          <p:spPr>
            <a:xfrm>
              <a:off x="6111171" y="3383066"/>
              <a:ext cx="3399726" cy="1620000"/>
            </a:xfrm>
            <a:prstGeom prst="rect">
              <a:avLst/>
            </a:prstGeom>
          </p:spPr>
        </p:pic>
        <p:sp>
          <p:nvSpPr>
            <p:cNvPr id="8" name="TextBox 7"/>
            <p:cNvSpPr txBox="1"/>
            <p:nvPr/>
          </p:nvSpPr>
          <p:spPr>
            <a:xfrm>
              <a:off x="6382475" y="3918009"/>
              <a:ext cx="2747034" cy="523220"/>
            </a:xfrm>
            <a:prstGeom prst="rect">
              <a:avLst/>
            </a:prstGeom>
            <a:solidFill>
              <a:schemeClr val="bg1">
                <a:lumMod val="85000"/>
                <a:alpha val="50000"/>
              </a:schemeClr>
            </a:solidFill>
            <a:ln>
              <a:noFill/>
            </a:ln>
          </p:spPr>
          <p:txBody>
            <a:bodyPr wrap="none" rtlCol="0">
              <a:spAutoFit/>
            </a:bodyPr>
            <a:lstStyle/>
            <a:p>
              <a:r>
                <a:rPr lang="en-GB" sz="2800" dirty="0" smtClean="0"/>
                <a:t>Ten overfed Cows</a:t>
              </a:r>
              <a:endParaRPr lang="en-GB" sz="2800" dirty="0"/>
            </a:p>
          </p:txBody>
        </p:sp>
      </p:grpSp>
      <p:grpSp>
        <p:nvGrpSpPr>
          <p:cNvPr id="32" name="Group 31"/>
          <p:cNvGrpSpPr/>
          <p:nvPr/>
        </p:nvGrpSpPr>
        <p:grpSpPr>
          <a:xfrm>
            <a:off x="6758405" y="4950356"/>
            <a:ext cx="5193104" cy="1800000"/>
            <a:chOff x="3076135" y="4464837"/>
            <a:chExt cx="5193104" cy="1800000"/>
          </a:xfrm>
        </p:grpSpPr>
        <p:pic>
          <p:nvPicPr>
            <p:cNvPr id="30" name="Picture 29">
              <a:hlinkClick r:id="rId8"/>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670243" y="4464837"/>
              <a:ext cx="1598996" cy="1800000"/>
            </a:xfrm>
            <a:prstGeom prst="rect">
              <a:avLst/>
            </a:prstGeom>
          </p:spPr>
        </p:pic>
        <p:sp>
          <p:nvSpPr>
            <p:cNvPr id="31" name="TextBox 30"/>
            <p:cNvSpPr txBox="1"/>
            <p:nvPr/>
          </p:nvSpPr>
          <p:spPr>
            <a:xfrm>
              <a:off x="3076135" y="4873699"/>
              <a:ext cx="3672095" cy="954107"/>
            </a:xfrm>
            <a:prstGeom prst="rect">
              <a:avLst/>
            </a:prstGeom>
            <a:solidFill>
              <a:schemeClr val="bg1">
                <a:lumMod val="85000"/>
              </a:schemeClr>
            </a:solidFill>
          </p:spPr>
          <p:txBody>
            <a:bodyPr wrap="none" rtlCol="0">
              <a:spAutoFit/>
            </a:bodyPr>
            <a:lstStyle/>
            <a:p>
              <a:r>
                <a:rPr lang="en-GB" sz="2800" b="1" dirty="0"/>
                <a:t>Julien </a:t>
              </a:r>
              <a:r>
                <a:rPr lang="en-GB" sz="2800" b="1" dirty="0" err="1" smtClean="0"/>
                <a:t>Dupré</a:t>
              </a:r>
              <a:r>
                <a:rPr lang="en-GB" sz="2800" b="1" dirty="0" smtClean="0"/>
                <a:t> </a:t>
              </a:r>
              <a:r>
                <a:rPr lang="en-GB" sz="2800" dirty="0" smtClean="0"/>
                <a:t>for his</a:t>
              </a:r>
            </a:p>
            <a:p>
              <a:r>
                <a:rPr lang="en-GB" sz="2800" dirty="0" smtClean="0"/>
                <a:t>beautiful farm paintings</a:t>
              </a:r>
              <a:endParaRPr lang="en-GB" sz="2800" dirty="0"/>
            </a:p>
          </p:txBody>
        </p:sp>
      </p:grpSp>
    </p:spTree>
    <p:extLst>
      <p:ext uri="{BB962C8B-B14F-4D97-AF65-F5344CB8AC3E}">
        <p14:creationId xmlns:p14="http://schemas.microsoft.com/office/powerpoint/2010/main" val="288603457"/>
      </p:ext>
    </p:extLst>
  </p:cSld>
  <p:clrMapOvr>
    <a:masterClrMapping/>
  </p:clrMapOvr>
  <mc:AlternateContent xmlns:mc="http://schemas.openxmlformats.org/markup-compatibility/2006" xmlns:p14="http://schemas.microsoft.com/office/powerpoint/2010/main">
    <mc:Choice Requires="p14">
      <p:transition spd="slow" p14:dur="2000" advTm="42694"/>
    </mc:Choice>
    <mc:Fallback xmlns="">
      <p:transition spd="slow" advTm="426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2000" fill="hold"/>
                                        <p:tgtEl>
                                          <p:spTgt spid="25"/>
                                        </p:tgtEl>
                                        <p:attrNameLst>
                                          <p:attrName>ppt_x</p:attrName>
                                        </p:attrNameLst>
                                      </p:cBhvr>
                                      <p:tavLst>
                                        <p:tav tm="0">
                                          <p:val>
                                            <p:strVal val="1+#ppt_w/2"/>
                                          </p:val>
                                        </p:tav>
                                        <p:tav tm="100000">
                                          <p:val>
                                            <p:strVal val="#ppt_x"/>
                                          </p:val>
                                        </p:tav>
                                      </p:tavLst>
                                    </p:anim>
                                    <p:anim calcmode="lin" valueType="num">
                                      <p:cBhvr additive="base">
                                        <p:cTn id="8" dur="20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2000"/>
                            </p:stCondLst>
                            <p:childTnLst>
                              <p:par>
                                <p:cTn id="10" presetID="2" presetClass="entr" presetSubtype="8" fill="hold" nodeType="after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additive="base">
                                        <p:cTn id="12" dur="2000" fill="hold"/>
                                        <p:tgtEl>
                                          <p:spTgt spid="24"/>
                                        </p:tgtEl>
                                        <p:attrNameLst>
                                          <p:attrName>ppt_x</p:attrName>
                                        </p:attrNameLst>
                                      </p:cBhvr>
                                      <p:tavLst>
                                        <p:tav tm="0">
                                          <p:val>
                                            <p:strVal val="0-#ppt_w/2"/>
                                          </p:val>
                                        </p:tav>
                                        <p:tav tm="100000">
                                          <p:val>
                                            <p:strVal val="#ppt_x"/>
                                          </p:val>
                                        </p:tav>
                                      </p:tavLst>
                                    </p:anim>
                                    <p:anim calcmode="lin" valueType="num">
                                      <p:cBhvr additive="base">
                                        <p:cTn id="13" dur="2000" fill="hold"/>
                                        <p:tgtEl>
                                          <p:spTgt spid="24"/>
                                        </p:tgtEl>
                                        <p:attrNameLst>
                                          <p:attrName>ppt_y</p:attrName>
                                        </p:attrNameLst>
                                      </p:cBhvr>
                                      <p:tavLst>
                                        <p:tav tm="0">
                                          <p:val>
                                            <p:strVal val="#ppt_y"/>
                                          </p:val>
                                        </p:tav>
                                        <p:tav tm="100000">
                                          <p:val>
                                            <p:strVal val="#ppt_y"/>
                                          </p:val>
                                        </p:tav>
                                      </p:tavLst>
                                    </p:anim>
                                  </p:childTnLst>
                                </p:cTn>
                              </p:par>
                            </p:childTnLst>
                          </p:cTn>
                        </p:par>
                        <p:par>
                          <p:cTn id="14" fill="hold">
                            <p:stCondLst>
                              <p:cond delay="4000"/>
                            </p:stCondLst>
                            <p:childTnLst>
                              <p:par>
                                <p:cTn id="15" presetID="2" presetClass="entr" presetSubtype="8" fill="hold" nodeType="after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2000" fill="hold"/>
                                        <p:tgtEl>
                                          <p:spTgt spid="26"/>
                                        </p:tgtEl>
                                        <p:attrNameLst>
                                          <p:attrName>ppt_x</p:attrName>
                                        </p:attrNameLst>
                                      </p:cBhvr>
                                      <p:tavLst>
                                        <p:tav tm="0">
                                          <p:val>
                                            <p:strVal val="0-#ppt_w/2"/>
                                          </p:val>
                                        </p:tav>
                                        <p:tav tm="100000">
                                          <p:val>
                                            <p:strVal val="#ppt_x"/>
                                          </p:val>
                                        </p:tav>
                                      </p:tavLst>
                                    </p:anim>
                                    <p:anim calcmode="lin" valueType="num">
                                      <p:cBhvr additive="base">
                                        <p:cTn id="18" dur="2000" fill="hold"/>
                                        <p:tgtEl>
                                          <p:spTgt spid="26"/>
                                        </p:tgtEl>
                                        <p:attrNameLst>
                                          <p:attrName>ppt_y</p:attrName>
                                        </p:attrNameLst>
                                      </p:cBhvr>
                                      <p:tavLst>
                                        <p:tav tm="0">
                                          <p:val>
                                            <p:strVal val="#ppt_y"/>
                                          </p:val>
                                        </p:tav>
                                        <p:tav tm="100000">
                                          <p:val>
                                            <p:strVal val="#ppt_y"/>
                                          </p:val>
                                        </p:tav>
                                      </p:tavLst>
                                    </p:anim>
                                  </p:childTnLst>
                                </p:cTn>
                              </p:par>
                            </p:childTnLst>
                          </p:cTn>
                        </p:par>
                        <p:par>
                          <p:cTn id="19" fill="hold">
                            <p:stCondLst>
                              <p:cond delay="6000"/>
                            </p:stCondLst>
                            <p:childTnLst>
                              <p:par>
                                <p:cTn id="20" presetID="2" presetClass="entr" presetSubtype="2" fill="hold" nodeType="after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2000" fill="hold"/>
                                        <p:tgtEl>
                                          <p:spTgt spid="27"/>
                                        </p:tgtEl>
                                        <p:attrNameLst>
                                          <p:attrName>ppt_x</p:attrName>
                                        </p:attrNameLst>
                                      </p:cBhvr>
                                      <p:tavLst>
                                        <p:tav tm="0">
                                          <p:val>
                                            <p:strVal val="1+#ppt_w/2"/>
                                          </p:val>
                                        </p:tav>
                                        <p:tav tm="100000">
                                          <p:val>
                                            <p:strVal val="#ppt_x"/>
                                          </p:val>
                                        </p:tav>
                                      </p:tavLst>
                                    </p:anim>
                                    <p:anim calcmode="lin" valueType="num">
                                      <p:cBhvr additive="base">
                                        <p:cTn id="23" dur="2000" fill="hold"/>
                                        <p:tgtEl>
                                          <p:spTgt spid="27"/>
                                        </p:tgtEl>
                                        <p:attrNameLst>
                                          <p:attrName>ppt_y</p:attrName>
                                        </p:attrNameLst>
                                      </p:cBhvr>
                                      <p:tavLst>
                                        <p:tav tm="0">
                                          <p:val>
                                            <p:strVal val="#ppt_y"/>
                                          </p:val>
                                        </p:tav>
                                        <p:tav tm="100000">
                                          <p:val>
                                            <p:strVal val="#ppt_y"/>
                                          </p:val>
                                        </p:tav>
                                      </p:tavLst>
                                    </p:anim>
                                  </p:childTnLst>
                                </p:cTn>
                              </p:par>
                            </p:childTnLst>
                          </p:cTn>
                        </p:par>
                        <p:par>
                          <p:cTn id="24" fill="hold">
                            <p:stCondLst>
                              <p:cond delay="8000"/>
                            </p:stCondLst>
                            <p:childTnLst>
                              <p:par>
                                <p:cTn id="25" presetID="2" presetClass="entr" presetSubtype="2" fill="hold"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additive="base">
                                        <p:cTn id="27" dur="2000" fill="hold"/>
                                        <p:tgtEl>
                                          <p:spTgt spid="28"/>
                                        </p:tgtEl>
                                        <p:attrNameLst>
                                          <p:attrName>ppt_x</p:attrName>
                                        </p:attrNameLst>
                                      </p:cBhvr>
                                      <p:tavLst>
                                        <p:tav tm="0">
                                          <p:val>
                                            <p:strVal val="1+#ppt_w/2"/>
                                          </p:val>
                                        </p:tav>
                                        <p:tav tm="100000">
                                          <p:val>
                                            <p:strVal val="#ppt_x"/>
                                          </p:val>
                                        </p:tav>
                                      </p:tavLst>
                                    </p:anim>
                                    <p:anim calcmode="lin" valueType="num">
                                      <p:cBhvr additive="base">
                                        <p:cTn id="28" dur="2000" fill="hold"/>
                                        <p:tgtEl>
                                          <p:spTgt spid="28"/>
                                        </p:tgtEl>
                                        <p:attrNameLst>
                                          <p:attrName>ppt_y</p:attrName>
                                        </p:attrNameLst>
                                      </p:cBhvr>
                                      <p:tavLst>
                                        <p:tav tm="0">
                                          <p:val>
                                            <p:strVal val="#ppt_y"/>
                                          </p:val>
                                        </p:tav>
                                        <p:tav tm="100000">
                                          <p:val>
                                            <p:strVal val="#ppt_y"/>
                                          </p:val>
                                        </p:tav>
                                      </p:tavLst>
                                    </p:anim>
                                  </p:childTnLst>
                                </p:cTn>
                              </p:par>
                            </p:childTnLst>
                          </p:cTn>
                        </p:par>
                        <p:par>
                          <p:cTn id="29" fill="hold">
                            <p:stCondLst>
                              <p:cond delay="10000"/>
                            </p:stCondLst>
                            <p:childTnLst>
                              <p:par>
                                <p:cTn id="30" presetID="2" presetClass="entr" presetSubtype="8" fill="hold" nodeType="afterEffect">
                                  <p:stCondLst>
                                    <p:cond delay="0"/>
                                  </p:stCondLst>
                                  <p:childTnLst>
                                    <p:set>
                                      <p:cBhvr>
                                        <p:cTn id="31" dur="1" fill="hold">
                                          <p:stCondLst>
                                            <p:cond delay="0"/>
                                          </p:stCondLst>
                                        </p:cTn>
                                        <p:tgtEl>
                                          <p:spTgt spid="33"/>
                                        </p:tgtEl>
                                        <p:attrNameLst>
                                          <p:attrName>style.visibility</p:attrName>
                                        </p:attrNameLst>
                                      </p:cBhvr>
                                      <p:to>
                                        <p:strVal val="visible"/>
                                      </p:to>
                                    </p:set>
                                    <p:anim calcmode="lin" valueType="num">
                                      <p:cBhvr additive="base">
                                        <p:cTn id="32" dur="2000" fill="hold"/>
                                        <p:tgtEl>
                                          <p:spTgt spid="33"/>
                                        </p:tgtEl>
                                        <p:attrNameLst>
                                          <p:attrName>ppt_x</p:attrName>
                                        </p:attrNameLst>
                                      </p:cBhvr>
                                      <p:tavLst>
                                        <p:tav tm="0">
                                          <p:val>
                                            <p:strVal val="0-#ppt_w/2"/>
                                          </p:val>
                                        </p:tav>
                                        <p:tav tm="100000">
                                          <p:val>
                                            <p:strVal val="#ppt_x"/>
                                          </p:val>
                                        </p:tav>
                                      </p:tavLst>
                                    </p:anim>
                                    <p:anim calcmode="lin" valueType="num">
                                      <p:cBhvr additive="base">
                                        <p:cTn id="33" dur="2000" fill="hold"/>
                                        <p:tgtEl>
                                          <p:spTgt spid="33"/>
                                        </p:tgtEl>
                                        <p:attrNameLst>
                                          <p:attrName>ppt_y</p:attrName>
                                        </p:attrNameLst>
                                      </p:cBhvr>
                                      <p:tavLst>
                                        <p:tav tm="0">
                                          <p:val>
                                            <p:strVal val="#ppt_y"/>
                                          </p:val>
                                        </p:tav>
                                        <p:tav tm="100000">
                                          <p:val>
                                            <p:strVal val="#ppt_y"/>
                                          </p:val>
                                        </p:tav>
                                      </p:tavLst>
                                    </p:anim>
                                  </p:childTnLst>
                                </p:cTn>
                              </p:par>
                            </p:childTnLst>
                          </p:cTn>
                        </p:par>
                        <p:par>
                          <p:cTn id="34" fill="hold">
                            <p:stCondLst>
                              <p:cond delay="12000"/>
                            </p:stCondLst>
                            <p:childTnLst>
                              <p:par>
                                <p:cTn id="35" presetID="2" presetClass="entr" presetSubtype="2" fill="hold" nodeType="afterEffect">
                                  <p:stCondLst>
                                    <p:cond delay="0"/>
                                  </p:stCondLst>
                                  <p:childTnLst>
                                    <p:set>
                                      <p:cBhvr>
                                        <p:cTn id="36" dur="1" fill="hold">
                                          <p:stCondLst>
                                            <p:cond delay="0"/>
                                          </p:stCondLst>
                                        </p:cTn>
                                        <p:tgtEl>
                                          <p:spTgt spid="32"/>
                                        </p:tgtEl>
                                        <p:attrNameLst>
                                          <p:attrName>style.visibility</p:attrName>
                                        </p:attrNameLst>
                                      </p:cBhvr>
                                      <p:to>
                                        <p:strVal val="visible"/>
                                      </p:to>
                                    </p:set>
                                    <p:anim calcmode="lin" valueType="num">
                                      <p:cBhvr additive="base">
                                        <p:cTn id="37" dur="2000" fill="hold"/>
                                        <p:tgtEl>
                                          <p:spTgt spid="32"/>
                                        </p:tgtEl>
                                        <p:attrNameLst>
                                          <p:attrName>ppt_x</p:attrName>
                                        </p:attrNameLst>
                                      </p:cBhvr>
                                      <p:tavLst>
                                        <p:tav tm="0">
                                          <p:val>
                                            <p:strVal val="1+#ppt_w/2"/>
                                          </p:val>
                                        </p:tav>
                                        <p:tav tm="100000">
                                          <p:val>
                                            <p:strVal val="#ppt_x"/>
                                          </p:val>
                                        </p:tav>
                                      </p:tavLst>
                                    </p:anim>
                                    <p:anim calcmode="lin" valueType="num">
                                      <p:cBhvr additive="base">
                                        <p:cTn id="38" dur="20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016168" y="152400"/>
            <a:ext cx="4189993" cy="461665"/>
          </a:xfrm>
          <a:prstGeom prst="rect">
            <a:avLst/>
          </a:prstGeom>
          <a:solidFill>
            <a:schemeClr val="accent1">
              <a:lumMod val="20000"/>
              <a:lumOff val="80000"/>
            </a:schemeClr>
          </a:solidFill>
          <a:ln w="28575">
            <a:solidFill>
              <a:schemeClr val="tx2">
                <a:lumMod val="60000"/>
                <a:lumOff val="40000"/>
              </a:schemeClr>
            </a:solidFill>
          </a:ln>
        </p:spPr>
        <p:txBody>
          <a:bodyPr wrap="none" rtlCol="0">
            <a:spAutoFit/>
          </a:bodyPr>
          <a:lstStyle/>
          <a:p>
            <a:r>
              <a:rPr lang="en-GB" sz="2400" b="1" dirty="0" smtClean="0">
                <a:solidFill>
                  <a:srgbClr val="FF0000"/>
                </a:solidFill>
              </a:rPr>
              <a:t>Repetition: </a:t>
            </a:r>
            <a:r>
              <a:rPr lang="en-GB" sz="2400" b="1" dirty="0" smtClean="0">
                <a:solidFill>
                  <a:srgbClr val="002060"/>
                </a:solidFill>
              </a:rPr>
              <a:t>Acknowledgements</a:t>
            </a:r>
            <a:endParaRPr lang="en-GB" sz="2400" b="1" dirty="0">
              <a:solidFill>
                <a:srgbClr val="002060"/>
              </a:solidFill>
            </a:endParaRPr>
          </a:p>
        </p:txBody>
      </p:sp>
      <p:grpSp>
        <p:nvGrpSpPr>
          <p:cNvPr id="5" name="Group 4"/>
          <p:cNvGrpSpPr/>
          <p:nvPr/>
        </p:nvGrpSpPr>
        <p:grpSpPr>
          <a:xfrm>
            <a:off x="397099" y="1328133"/>
            <a:ext cx="11490100" cy="3429000"/>
            <a:chOff x="397099" y="1328133"/>
            <a:chExt cx="11490100" cy="342900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7099" y="1328133"/>
              <a:ext cx="4572000" cy="3429000"/>
            </a:xfrm>
            <a:prstGeom prst="rect">
              <a:avLst/>
            </a:prstGeom>
          </p:spPr>
        </p:pic>
        <p:sp>
          <p:nvSpPr>
            <p:cNvPr id="4" name="TextBox 3"/>
            <p:cNvSpPr txBox="1"/>
            <p:nvPr/>
          </p:nvSpPr>
          <p:spPr>
            <a:xfrm>
              <a:off x="4969098" y="2125972"/>
              <a:ext cx="6918101" cy="1938992"/>
            </a:xfrm>
            <a:prstGeom prst="rect">
              <a:avLst/>
            </a:prstGeom>
            <a:solidFill>
              <a:srgbClr val="92D050"/>
            </a:solidFill>
          </p:spPr>
          <p:txBody>
            <a:bodyPr wrap="square" rtlCol="0">
              <a:spAutoFit/>
            </a:bodyPr>
            <a:lstStyle/>
            <a:p>
              <a:r>
                <a:rPr lang="en-GB" sz="4000" b="1" dirty="0" smtClean="0"/>
                <a:t>Nye Mayhew and his Orchestra</a:t>
              </a:r>
              <a:r>
                <a:rPr lang="en-GB" sz="4000" dirty="0" smtClean="0"/>
                <a:t>, Vocalist </a:t>
              </a:r>
              <a:r>
                <a:rPr lang="en-GB" sz="4000" b="1" dirty="0" smtClean="0"/>
                <a:t>Douglas Newman</a:t>
              </a:r>
              <a:r>
                <a:rPr lang="en-GB" sz="4000" dirty="0" smtClean="0"/>
                <a:t>, who sing and play for you now.</a:t>
              </a:r>
              <a:endParaRPr lang="en-GB" sz="4000" dirty="0"/>
            </a:p>
          </p:txBody>
        </p:sp>
      </p:grpSp>
    </p:spTree>
    <p:extLst>
      <p:ext uri="{BB962C8B-B14F-4D97-AF65-F5344CB8AC3E}">
        <p14:creationId xmlns:p14="http://schemas.microsoft.com/office/powerpoint/2010/main" val="347551595"/>
      </p:ext>
    </p:extLst>
  </p:cSld>
  <p:clrMapOvr>
    <a:masterClrMapping/>
  </p:clrMapOvr>
  <mc:AlternateContent xmlns:mc="http://schemas.openxmlformats.org/markup-compatibility/2006" xmlns:p14="http://schemas.microsoft.com/office/powerpoint/2010/main">
    <mc:Choice Requires="p14">
      <p:transition spd="slow" p14:dur="2000" advTm="23273"/>
    </mc:Choice>
    <mc:Fallback xmlns="">
      <p:transition spd="slow" advTm="23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0" fill="hold"/>
                                        <p:tgtEl>
                                          <p:spTgt spid="5"/>
                                        </p:tgtEl>
                                        <p:attrNameLst>
                                          <p:attrName>ppt_w</p:attrName>
                                        </p:attrNameLst>
                                      </p:cBhvr>
                                      <p:tavLst>
                                        <p:tav tm="0">
                                          <p:val>
                                            <p:fltVal val="0"/>
                                          </p:val>
                                        </p:tav>
                                        <p:tav tm="100000">
                                          <p:val>
                                            <p:strVal val="#ppt_w"/>
                                          </p:val>
                                        </p:tav>
                                      </p:tavLst>
                                    </p:anim>
                                    <p:anim calcmode="lin" valueType="num">
                                      <p:cBhvr>
                                        <p:cTn id="8" dur="5000" fill="hold"/>
                                        <p:tgtEl>
                                          <p:spTgt spid="5"/>
                                        </p:tgtEl>
                                        <p:attrNameLst>
                                          <p:attrName>ppt_h</p:attrName>
                                        </p:attrNameLst>
                                      </p:cBhvr>
                                      <p:tavLst>
                                        <p:tav tm="0">
                                          <p:val>
                                            <p:fltVal val="0"/>
                                          </p:val>
                                        </p:tav>
                                        <p:tav tm="100000">
                                          <p:val>
                                            <p:strVal val="#ppt_h"/>
                                          </p:val>
                                        </p:tav>
                                      </p:tavLst>
                                    </p:anim>
                                    <p:animEffect transition="in" filter="fade">
                                      <p:cBhvr>
                                        <p:cTn id="9" dur="5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35"/>
          <p:cNvGrpSpPr/>
          <p:nvPr/>
        </p:nvGrpSpPr>
        <p:grpSpPr>
          <a:xfrm>
            <a:off x="220155" y="4028966"/>
            <a:ext cx="11782954" cy="2708349"/>
            <a:chOff x="220155" y="1339403"/>
            <a:chExt cx="11782954" cy="2708349"/>
          </a:xfrm>
          <a:solidFill>
            <a:schemeClr val="accent4">
              <a:lumMod val="20000"/>
              <a:lumOff val="80000"/>
            </a:schemeClr>
          </a:solidFill>
        </p:grpSpPr>
        <p:sp>
          <p:nvSpPr>
            <p:cNvPr id="37" name="Rectangle 36"/>
            <p:cNvSpPr/>
            <p:nvPr/>
          </p:nvSpPr>
          <p:spPr>
            <a:xfrm>
              <a:off x="220155" y="1339403"/>
              <a:ext cx="11782954" cy="2708349"/>
            </a:xfrm>
            <a:prstGeom prst="rect">
              <a:avLst/>
            </a:prstGeom>
            <a:grp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TextBox 37"/>
            <p:cNvSpPr txBox="1"/>
            <p:nvPr/>
          </p:nvSpPr>
          <p:spPr>
            <a:xfrm>
              <a:off x="271671" y="1418858"/>
              <a:ext cx="1873462"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Pick up Test Paper</a:t>
              </a:r>
              <a:endParaRPr lang="en-GB" dirty="0"/>
            </a:p>
          </p:txBody>
        </p:sp>
        <p:sp>
          <p:nvSpPr>
            <p:cNvPr id="39" name="TextBox 38"/>
            <p:cNvSpPr txBox="1"/>
            <p:nvPr/>
          </p:nvSpPr>
          <p:spPr>
            <a:xfrm>
              <a:off x="2686857" y="1418858"/>
              <a:ext cx="998287"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Disinfect</a:t>
              </a:r>
              <a:endParaRPr lang="en-GB" dirty="0"/>
            </a:p>
          </p:txBody>
        </p:sp>
        <p:sp>
          <p:nvSpPr>
            <p:cNvPr id="40" name="TextBox 39"/>
            <p:cNvSpPr txBox="1"/>
            <p:nvPr/>
          </p:nvSpPr>
          <p:spPr>
            <a:xfrm>
              <a:off x="4418985" y="1418858"/>
              <a:ext cx="2151486"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Ready the </a:t>
              </a:r>
              <a:r>
                <a:rPr lang="en-GB" b="1" dirty="0" smtClean="0">
                  <a:solidFill>
                    <a:srgbClr val="FF0000"/>
                  </a:solidFill>
                </a:rPr>
                <a:t>Red</a:t>
              </a:r>
              <a:r>
                <a:rPr lang="en-GB" dirty="0" smtClean="0"/>
                <a:t> pencil</a:t>
              </a:r>
              <a:endParaRPr lang="en-GB" dirty="0"/>
            </a:p>
          </p:txBody>
        </p:sp>
        <p:sp>
          <p:nvSpPr>
            <p:cNvPr id="41" name="TextBox 40"/>
            <p:cNvSpPr txBox="1"/>
            <p:nvPr/>
          </p:nvSpPr>
          <p:spPr>
            <a:xfrm>
              <a:off x="271671" y="3084552"/>
              <a:ext cx="1670201"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Weep a while …</a:t>
              </a:r>
              <a:endParaRPr lang="en-GB" dirty="0"/>
            </a:p>
          </p:txBody>
        </p:sp>
        <p:sp>
          <p:nvSpPr>
            <p:cNvPr id="42" name="TextBox 41"/>
            <p:cNvSpPr txBox="1"/>
            <p:nvPr/>
          </p:nvSpPr>
          <p:spPr>
            <a:xfrm>
              <a:off x="271671" y="1835590"/>
              <a:ext cx="3179204"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Read – Interpret where possible</a:t>
              </a:r>
              <a:endParaRPr lang="en-GB" dirty="0"/>
            </a:p>
          </p:txBody>
        </p:sp>
        <p:sp>
          <p:nvSpPr>
            <p:cNvPr id="43" name="TextBox 42"/>
            <p:cNvSpPr txBox="1"/>
            <p:nvPr/>
          </p:nvSpPr>
          <p:spPr>
            <a:xfrm>
              <a:off x="4023020" y="1835590"/>
              <a:ext cx="4755533"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Strike out unflattering representations of myself!</a:t>
              </a:r>
              <a:endParaRPr lang="en-GB" dirty="0"/>
            </a:p>
          </p:txBody>
        </p:sp>
        <p:sp>
          <p:nvSpPr>
            <p:cNvPr id="44" name="TextBox 43"/>
            <p:cNvSpPr txBox="1"/>
            <p:nvPr/>
          </p:nvSpPr>
          <p:spPr>
            <a:xfrm>
              <a:off x="271671" y="2252322"/>
              <a:ext cx="5671929" cy="646331"/>
            </a:xfrm>
            <a:prstGeom prst="rect">
              <a:avLst/>
            </a:prstGeom>
            <a:solidFill>
              <a:schemeClr val="accent6">
                <a:lumMod val="20000"/>
                <a:lumOff val="80000"/>
              </a:schemeClr>
            </a:solidFill>
            <a:ln w="28575">
              <a:solidFill>
                <a:schemeClr val="tx1"/>
              </a:solidFill>
            </a:ln>
          </p:spPr>
          <p:txBody>
            <a:bodyPr wrap="square" rtlCol="0">
              <a:spAutoFit/>
            </a:bodyPr>
            <a:lstStyle/>
            <a:p>
              <a:r>
                <a:rPr lang="en-GB" dirty="0" smtClean="0"/>
                <a:t>Strike out all libellous (though probably accurate) references to the recreational activities of one’s colleagues</a:t>
              </a:r>
              <a:endParaRPr lang="en-GB" dirty="0"/>
            </a:p>
          </p:txBody>
        </p:sp>
        <p:sp>
          <p:nvSpPr>
            <p:cNvPr id="45" name="TextBox 44"/>
            <p:cNvSpPr txBox="1"/>
            <p:nvPr/>
          </p:nvSpPr>
          <p:spPr>
            <a:xfrm>
              <a:off x="6010438" y="2252322"/>
              <a:ext cx="5954035" cy="646331"/>
            </a:xfrm>
            <a:prstGeom prst="rect">
              <a:avLst/>
            </a:prstGeom>
            <a:solidFill>
              <a:schemeClr val="accent6">
                <a:lumMod val="20000"/>
                <a:lumOff val="80000"/>
              </a:schemeClr>
            </a:solidFill>
            <a:ln w="28575">
              <a:solidFill>
                <a:schemeClr val="tx1"/>
              </a:solidFill>
            </a:ln>
          </p:spPr>
          <p:txBody>
            <a:bodyPr wrap="square" rtlCol="0">
              <a:spAutoFit/>
            </a:bodyPr>
            <a:lstStyle/>
            <a:p>
              <a:r>
                <a:rPr lang="en-GB" dirty="0" smtClean="0"/>
                <a:t>In the unlikely circumstance that anything remains unstruck, seek reference to a pearl of wisdom I might have cast</a:t>
              </a:r>
              <a:endParaRPr lang="en-GB" dirty="0"/>
            </a:p>
          </p:txBody>
        </p:sp>
        <p:sp>
          <p:nvSpPr>
            <p:cNvPr id="46" name="TextBox 45"/>
            <p:cNvSpPr txBox="1"/>
            <p:nvPr/>
          </p:nvSpPr>
          <p:spPr>
            <a:xfrm>
              <a:off x="2221189" y="2946053"/>
              <a:ext cx="7167510" cy="646331"/>
            </a:xfrm>
            <a:prstGeom prst="rect">
              <a:avLst/>
            </a:prstGeom>
            <a:solidFill>
              <a:schemeClr val="accent6">
                <a:lumMod val="20000"/>
                <a:lumOff val="80000"/>
              </a:schemeClr>
            </a:solidFill>
            <a:ln w="28575">
              <a:solidFill>
                <a:schemeClr val="tx1"/>
              </a:solidFill>
            </a:ln>
          </p:spPr>
          <p:txBody>
            <a:bodyPr wrap="square" rtlCol="0">
              <a:spAutoFit/>
            </a:bodyPr>
            <a:lstStyle/>
            <a:p>
              <a:r>
                <a:rPr lang="en-GB" dirty="0" smtClean="0"/>
                <a:t>Add </a:t>
              </a:r>
              <a:r>
                <a:rPr lang="en-GB" b="1" dirty="0" smtClean="0"/>
                <a:t>3</a:t>
              </a:r>
              <a:r>
                <a:rPr lang="en-GB" dirty="0" smtClean="0"/>
                <a:t> marks for correctly spelled name (a feat occasionally achieved by the students “</a:t>
              </a:r>
              <a:r>
                <a:rPr lang="en-GB" b="1" dirty="0" smtClean="0"/>
                <a:t>D. Duck</a:t>
              </a:r>
              <a:r>
                <a:rPr lang="en-GB" dirty="0" smtClean="0"/>
                <a:t>” and “</a:t>
              </a:r>
              <a:r>
                <a:rPr lang="en-GB" b="1" dirty="0" smtClean="0"/>
                <a:t>M. Mouse</a:t>
              </a:r>
              <a:r>
                <a:rPr lang="en-GB" dirty="0" smtClean="0"/>
                <a:t>”, but few others)</a:t>
              </a:r>
              <a:endParaRPr lang="en-GB" dirty="0"/>
            </a:p>
          </p:txBody>
        </p:sp>
        <p:sp>
          <p:nvSpPr>
            <p:cNvPr id="47" name="TextBox 46"/>
            <p:cNvSpPr txBox="1"/>
            <p:nvPr/>
          </p:nvSpPr>
          <p:spPr>
            <a:xfrm>
              <a:off x="9782741" y="3084552"/>
              <a:ext cx="2061526"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Weep some more …</a:t>
              </a:r>
              <a:endParaRPr lang="en-GB" dirty="0"/>
            </a:p>
          </p:txBody>
        </p:sp>
        <p:sp>
          <p:nvSpPr>
            <p:cNvPr id="48" name="TextBox 47"/>
            <p:cNvSpPr txBox="1"/>
            <p:nvPr/>
          </p:nvSpPr>
          <p:spPr>
            <a:xfrm>
              <a:off x="271671" y="3639783"/>
              <a:ext cx="3344249"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Write “</a:t>
              </a:r>
              <a:r>
                <a:rPr lang="en-GB" b="1" dirty="0" smtClean="0"/>
                <a:t>D</a:t>
              </a:r>
              <a:r>
                <a:rPr lang="en-GB" dirty="0" smtClean="0"/>
                <a:t>” on the top of the paper</a:t>
              </a:r>
              <a:endParaRPr lang="en-GB" dirty="0"/>
            </a:p>
          </p:txBody>
        </p:sp>
        <p:sp>
          <p:nvSpPr>
            <p:cNvPr id="49" name="TextBox 48"/>
            <p:cNvSpPr txBox="1"/>
            <p:nvPr/>
          </p:nvSpPr>
          <p:spPr>
            <a:xfrm>
              <a:off x="4023020" y="3639783"/>
              <a:ext cx="2799356"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Discard stump of </a:t>
              </a:r>
              <a:r>
                <a:rPr lang="en-GB" b="1" dirty="0">
                  <a:solidFill>
                    <a:srgbClr val="FF0000"/>
                  </a:solidFill>
                </a:rPr>
                <a:t>Red</a:t>
              </a:r>
              <a:r>
                <a:rPr lang="en-GB" dirty="0"/>
                <a:t> pencil</a:t>
              </a:r>
            </a:p>
          </p:txBody>
        </p:sp>
      </p:grpSp>
      <p:grpSp>
        <p:nvGrpSpPr>
          <p:cNvPr id="35" name="Group 34"/>
          <p:cNvGrpSpPr/>
          <p:nvPr/>
        </p:nvGrpSpPr>
        <p:grpSpPr>
          <a:xfrm>
            <a:off x="220155" y="1249250"/>
            <a:ext cx="11782954" cy="2708349"/>
            <a:chOff x="220155" y="1339403"/>
            <a:chExt cx="11782954" cy="2708349"/>
          </a:xfrm>
          <a:solidFill>
            <a:schemeClr val="accent4">
              <a:lumMod val="20000"/>
              <a:lumOff val="80000"/>
            </a:schemeClr>
          </a:solidFill>
        </p:grpSpPr>
        <p:sp>
          <p:nvSpPr>
            <p:cNvPr id="34" name="Rectangle 33"/>
            <p:cNvSpPr/>
            <p:nvPr/>
          </p:nvSpPr>
          <p:spPr>
            <a:xfrm>
              <a:off x="220155" y="1339403"/>
              <a:ext cx="11782954" cy="2708349"/>
            </a:xfrm>
            <a:prstGeom prst="rect">
              <a:avLst/>
            </a:prstGeom>
            <a:grp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p:cNvSpPr txBox="1"/>
            <p:nvPr/>
          </p:nvSpPr>
          <p:spPr>
            <a:xfrm>
              <a:off x="271671" y="1418858"/>
              <a:ext cx="1873462"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Pick up Test Paper</a:t>
              </a:r>
              <a:endParaRPr lang="en-GB" dirty="0"/>
            </a:p>
          </p:txBody>
        </p:sp>
        <p:sp>
          <p:nvSpPr>
            <p:cNvPr id="23" name="TextBox 22"/>
            <p:cNvSpPr txBox="1"/>
            <p:nvPr/>
          </p:nvSpPr>
          <p:spPr>
            <a:xfrm>
              <a:off x="2686857" y="1418858"/>
              <a:ext cx="998287"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Disinfect</a:t>
              </a:r>
              <a:endParaRPr lang="en-GB" dirty="0"/>
            </a:p>
          </p:txBody>
        </p:sp>
        <p:sp>
          <p:nvSpPr>
            <p:cNvPr id="24" name="TextBox 23"/>
            <p:cNvSpPr txBox="1"/>
            <p:nvPr/>
          </p:nvSpPr>
          <p:spPr>
            <a:xfrm>
              <a:off x="4418985" y="1418858"/>
              <a:ext cx="2151486"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Ready the </a:t>
              </a:r>
              <a:r>
                <a:rPr lang="en-GB" b="1" dirty="0" smtClean="0">
                  <a:solidFill>
                    <a:srgbClr val="FF0000"/>
                  </a:solidFill>
                </a:rPr>
                <a:t>Red</a:t>
              </a:r>
              <a:r>
                <a:rPr lang="en-GB" dirty="0" smtClean="0"/>
                <a:t> pencil</a:t>
              </a:r>
              <a:endParaRPr lang="en-GB" dirty="0"/>
            </a:p>
          </p:txBody>
        </p:sp>
        <p:sp>
          <p:nvSpPr>
            <p:cNvPr id="25" name="TextBox 24"/>
            <p:cNvSpPr txBox="1"/>
            <p:nvPr/>
          </p:nvSpPr>
          <p:spPr>
            <a:xfrm>
              <a:off x="271671" y="3084552"/>
              <a:ext cx="1670201"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Weep a while …</a:t>
              </a:r>
              <a:endParaRPr lang="en-GB" dirty="0"/>
            </a:p>
          </p:txBody>
        </p:sp>
        <p:sp>
          <p:nvSpPr>
            <p:cNvPr id="26" name="TextBox 25"/>
            <p:cNvSpPr txBox="1"/>
            <p:nvPr/>
          </p:nvSpPr>
          <p:spPr>
            <a:xfrm>
              <a:off x="271671" y="1835590"/>
              <a:ext cx="3179204"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Read – Interpret where possible</a:t>
              </a:r>
              <a:endParaRPr lang="en-GB" dirty="0"/>
            </a:p>
          </p:txBody>
        </p:sp>
        <p:sp>
          <p:nvSpPr>
            <p:cNvPr id="27" name="TextBox 26"/>
            <p:cNvSpPr txBox="1"/>
            <p:nvPr/>
          </p:nvSpPr>
          <p:spPr>
            <a:xfrm>
              <a:off x="4023020" y="1835590"/>
              <a:ext cx="4755533"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Strike out unflattering representations of myself!</a:t>
              </a:r>
              <a:endParaRPr lang="en-GB" dirty="0"/>
            </a:p>
          </p:txBody>
        </p:sp>
        <p:sp>
          <p:nvSpPr>
            <p:cNvPr id="28" name="TextBox 27"/>
            <p:cNvSpPr txBox="1"/>
            <p:nvPr/>
          </p:nvSpPr>
          <p:spPr>
            <a:xfrm>
              <a:off x="271671" y="2252322"/>
              <a:ext cx="5671929" cy="646331"/>
            </a:xfrm>
            <a:prstGeom prst="rect">
              <a:avLst/>
            </a:prstGeom>
            <a:solidFill>
              <a:schemeClr val="accent6">
                <a:lumMod val="20000"/>
                <a:lumOff val="80000"/>
              </a:schemeClr>
            </a:solidFill>
            <a:ln w="28575">
              <a:solidFill>
                <a:schemeClr val="tx1"/>
              </a:solidFill>
            </a:ln>
          </p:spPr>
          <p:txBody>
            <a:bodyPr wrap="square" rtlCol="0">
              <a:spAutoFit/>
            </a:bodyPr>
            <a:lstStyle/>
            <a:p>
              <a:r>
                <a:rPr lang="en-GB" dirty="0" smtClean="0"/>
                <a:t>Strike out all libellous (though probably accurate) references to the recreational activities of one’s colleagues</a:t>
              </a:r>
              <a:endParaRPr lang="en-GB" dirty="0"/>
            </a:p>
          </p:txBody>
        </p:sp>
        <p:sp>
          <p:nvSpPr>
            <p:cNvPr id="29" name="TextBox 28"/>
            <p:cNvSpPr txBox="1"/>
            <p:nvPr/>
          </p:nvSpPr>
          <p:spPr>
            <a:xfrm>
              <a:off x="6010438" y="2252322"/>
              <a:ext cx="5954035" cy="646331"/>
            </a:xfrm>
            <a:prstGeom prst="rect">
              <a:avLst/>
            </a:prstGeom>
            <a:solidFill>
              <a:schemeClr val="accent6">
                <a:lumMod val="20000"/>
                <a:lumOff val="80000"/>
              </a:schemeClr>
            </a:solidFill>
            <a:ln w="28575">
              <a:solidFill>
                <a:schemeClr val="tx1"/>
              </a:solidFill>
            </a:ln>
          </p:spPr>
          <p:txBody>
            <a:bodyPr wrap="square" rtlCol="0">
              <a:spAutoFit/>
            </a:bodyPr>
            <a:lstStyle/>
            <a:p>
              <a:r>
                <a:rPr lang="en-GB" dirty="0" smtClean="0"/>
                <a:t>In the unlikely circumstance that anything remains unstruck, seek reference to a pearl of wisdom I might have cast</a:t>
              </a:r>
              <a:endParaRPr lang="en-GB" dirty="0"/>
            </a:p>
          </p:txBody>
        </p:sp>
        <p:sp>
          <p:nvSpPr>
            <p:cNvPr id="30" name="TextBox 29"/>
            <p:cNvSpPr txBox="1"/>
            <p:nvPr/>
          </p:nvSpPr>
          <p:spPr>
            <a:xfrm>
              <a:off x="2221189" y="2946053"/>
              <a:ext cx="7167510" cy="646331"/>
            </a:xfrm>
            <a:prstGeom prst="rect">
              <a:avLst/>
            </a:prstGeom>
            <a:solidFill>
              <a:schemeClr val="accent6">
                <a:lumMod val="20000"/>
                <a:lumOff val="80000"/>
              </a:schemeClr>
            </a:solidFill>
            <a:ln w="28575">
              <a:solidFill>
                <a:schemeClr val="tx1"/>
              </a:solidFill>
            </a:ln>
          </p:spPr>
          <p:txBody>
            <a:bodyPr wrap="square" rtlCol="0">
              <a:spAutoFit/>
            </a:bodyPr>
            <a:lstStyle/>
            <a:p>
              <a:r>
                <a:rPr lang="en-GB" dirty="0" smtClean="0"/>
                <a:t>Add </a:t>
              </a:r>
              <a:r>
                <a:rPr lang="en-GB" b="1" dirty="0" smtClean="0"/>
                <a:t>3</a:t>
              </a:r>
              <a:r>
                <a:rPr lang="en-GB" dirty="0" smtClean="0"/>
                <a:t> marks for correctly spelled name (a feat occasionally achieved by the students “</a:t>
              </a:r>
              <a:r>
                <a:rPr lang="en-GB" b="1" dirty="0" smtClean="0"/>
                <a:t>D. Duck</a:t>
              </a:r>
              <a:r>
                <a:rPr lang="en-GB" dirty="0" smtClean="0"/>
                <a:t>” and “</a:t>
              </a:r>
              <a:r>
                <a:rPr lang="en-GB" b="1" dirty="0" smtClean="0"/>
                <a:t>M. Mouse</a:t>
              </a:r>
              <a:r>
                <a:rPr lang="en-GB" dirty="0" smtClean="0"/>
                <a:t>”, but few others)</a:t>
              </a:r>
              <a:endParaRPr lang="en-GB" dirty="0"/>
            </a:p>
          </p:txBody>
        </p:sp>
        <p:sp>
          <p:nvSpPr>
            <p:cNvPr id="31" name="TextBox 30"/>
            <p:cNvSpPr txBox="1"/>
            <p:nvPr/>
          </p:nvSpPr>
          <p:spPr>
            <a:xfrm>
              <a:off x="9782741" y="3084552"/>
              <a:ext cx="2061526"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Weep some more …</a:t>
              </a:r>
              <a:endParaRPr lang="en-GB" dirty="0"/>
            </a:p>
          </p:txBody>
        </p:sp>
        <p:sp>
          <p:nvSpPr>
            <p:cNvPr id="32" name="TextBox 31"/>
            <p:cNvSpPr txBox="1"/>
            <p:nvPr/>
          </p:nvSpPr>
          <p:spPr>
            <a:xfrm>
              <a:off x="271671" y="3639783"/>
              <a:ext cx="3344249"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Write “</a:t>
              </a:r>
              <a:r>
                <a:rPr lang="en-GB" b="1" dirty="0" smtClean="0"/>
                <a:t>D</a:t>
              </a:r>
              <a:r>
                <a:rPr lang="en-GB" dirty="0" smtClean="0"/>
                <a:t>” on the top of the paper</a:t>
              </a:r>
              <a:endParaRPr lang="en-GB" dirty="0"/>
            </a:p>
          </p:txBody>
        </p:sp>
        <p:sp>
          <p:nvSpPr>
            <p:cNvPr id="33" name="TextBox 32"/>
            <p:cNvSpPr txBox="1"/>
            <p:nvPr/>
          </p:nvSpPr>
          <p:spPr>
            <a:xfrm>
              <a:off x="4023020" y="3639783"/>
              <a:ext cx="2799356" cy="369332"/>
            </a:xfrm>
            <a:prstGeom prst="rect">
              <a:avLst/>
            </a:prstGeom>
            <a:solidFill>
              <a:schemeClr val="accent6">
                <a:lumMod val="20000"/>
                <a:lumOff val="80000"/>
              </a:schemeClr>
            </a:solidFill>
            <a:ln w="28575">
              <a:solidFill>
                <a:schemeClr val="tx1"/>
              </a:solidFill>
            </a:ln>
          </p:spPr>
          <p:txBody>
            <a:bodyPr wrap="none" rtlCol="0">
              <a:spAutoFit/>
            </a:bodyPr>
            <a:lstStyle/>
            <a:p>
              <a:r>
                <a:rPr lang="en-GB" dirty="0" smtClean="0"/>
                <a:t>Discard stump of </a:t>
              </a:r>
              <a:r>
                <a:rPr lang="en-GB" b="1" dirty="0">
                  <a:solidFill>
                    <a:srgbClr val="FF0000"/>
                  </a:solidFill>
                </a:rPr>
                <a:t>Red</a:t>
              </a:r>
              <a:r>
                <a:rPr lang="en-GB" dirty="0"/>
                <a:t> pencil</a:t>
              </a:r>
            </a:p>
          </p:txBody>
        </p:sp>
      </p:grpSp>
      <p:sp>
        <p:nvSpPr>
          <p:cNvPr id="6" name="TextBox 5"/>
          <p:cNvSpPr txBox="1"/>
          <p:nvPr/>
        </p:nvSpPr>
        <p:spPr>
          <a:xfrm>
            <a:off x="238125" y="758935"/>
            <a:ext cx="11622571" cy="369332"/>
          </a:xfrm>
          <a:prstGeom prst="rect">
            <a:avLst/>
          </a:prstGeom>
          <a:solidFill>
            <a:schemeClr val="accent3">
              <a:lumMod val="20000"/>
              <a:lumOff val="80000"/>
            </a:schemeClr>
          </a:solidFill>
        </p:spPr>
        <p:txBody>
          <a:bodyPr wrap="square" rtlCol="0">
            <a:spAutoFit/>
          </a:bodyPr>
          <a:lstStyle/>
          <a:p>
            <a:r>
              <a:rPr lang="en-GB" dirty="0" smtClean="0"/>
              <a:t>Consider </a:t>
            </a:r>
            <a:r>
              <a:rPr lang="en-GB" b="1" dirty="0" smtClean="0"/>
              <a:t>pseudo code </a:t>
            </a:r>
            <a:r>
              <a:rPr lang="en-GB" dirty="0" smtClean="0"/>
              <a:t>to define the assessment of a test paper submitted by a member of </a:t>
            </a:r>
            <a:r>
              <a:rPr lang="en-GB" b="1" dirty="0" smtClean="0"/>
              <a:t>Class 4C </a:t>
            </a:r>
            <a:r>
              <a:rPr lang="en-GB" dirty="0" smtClean="0"/>
              <a:t>of the year </a:t>
            </a:r>
            <a:r>
              <a:rPr lang="en-GB" b="1" dirty="0" smtClean="0"/>
              <a:t>1981</a:t>
            </a:r>
            <a:r>
              <a:rPr lang="en-GB" dirty="0" smtClean="0"/>
              <a:t>.</a:t>
            </a:r>
          </a:p>
        </p:txBody>
      </p:sp>
      <p:sp>
        <p:nvSpPr>
          <p:cNvPr id="50" name="TextBox 49"/>
          <p:cNvSpPr txBox="1"/>
          <p:nvPr/>
        </p:nvSpPr>
        <p:spPr>
          <a:xfrm>
            <a:off x="238125" y="758935"/>
            <a:ext cx="5263300" cy="369332"/>
          </a:xfrm>
          <a:prstGeom prst="rect">
            <a:avLst/>
          </a:prstGeom>
          <a:solidFill>
            <a:schemeClr val="accent3">
              <a:lumMod val="20000"/>
              <a:lumOff val="80000"/>
            </a:schemeClr>
          </a:solidFill>
        </p:spPr>
        <p:txBody>
          <a:bodyPr wrap="square" rtlCol="0">
            <a:spAutoFit/>
          </a:bodyPr>
          <a:lstStyle/>
          <a:p>
            <a:r>
              <a:rPr lang="en-GB" dirty="0" smtClean="0"/>
              <a:t>But … what if </a:t>
            </a:r>
            <a:r>
              <a:rPr lang="en-GB" b="1" dirty="0" smtClean="0"/>
              <a:t>TWO</a:t>
            </a:r>
            <a:r>
              <a:rPr lang="en-GB" dirty="0" smtClean="0"/>
              <a:t> of them turn up on a test day!!!??</a:t>
            </a:r>
          </a:p>
        </p:txBody>
      </p:sp>
      <p:sp>
        <p:nvSpPr>
          <p:cNvPr id="51" name="TextBox 50"/>
          <p:cNvSpPr txBox="1"/>
          <p:nvPr/>
        </p:nvSpPr>
        <p:spPr>
          <a:xfrm>
            <a:off x="3209355" y="152400"/>
            <a:ext cx="5773291" cy="461665"/>
          </a:xfrm>
          <a:prstGeom prst="rect">
            <a:avLst/>
          </a:prstGeom>
          <a:solidFill>
            <a:schemeClr val="accent1">
              <a:lumMod val="20000"/>
              <a:lumOff val="80000"/>
            </a:schemeClr>
          </a:solidFill>
          <a:ln w="28575">
            <a:solidFill>
              <a:schemeClr val="tx2">
                <a:lumMod val="60000"/>
                <a:lumOff val="40000"/>
              </a:schemeClr>
            </a:solidFill>
          </a:ln>
        </p:spPr>
        <p:txBody>
          <a:bodyPr wrap="square" rtlCol="0">
            <a:spAutoFit/>
          </a:bodyPr>
          <a:lstStyle/>
          <a:p>
            <a:r>
              <a:rPr lang="en-GB" sz="2400" b="1" dirty="0" smtClean="0">
                <a:solidFill>
                  <a:srgbClr val="FF0000"/>
                </a:solidFill>
              </a:rPr>
              <a:t>Repetition: </a:t>
            </a:r>
            <a:r>
              <a:rPr lang="en-GB" sz="2400" b="1" dirty="0" smtClean="0">
                <a:solidFill>
                  <a:srgbClr val="002060"/>
                </a:solidFill>
              </a:rPr>
              <a:t>The need for Looping Constructs</a:t>
            </a:r>
            <a:endParaRPr lang="en-GB" sz="2400" b="1" dirty="0">
              <a:solidFill>
                <a:srgbClr val="002060"/>
              </a:solidFill>
            </a:endParaRPr>
          </a:p>
        </p:txBody>
      </p:sp>
    </p:spTree>
    <p:custDataLst>
      <p:tags r:id="rId1"/>
    </p:custDataLst>
    <p:extLst>
      <p:ext uri="{BB962C8B-B14F-4D97-AF65-F5344CB8AC3E}">
        <p14:creationId xmlns:p14="http://schemas.microsoft.com/office/powerpoint/2010/main" val="2154435770"/>
      </p:ext>
    </p:extLst>
  </p:cSld>
  <p:clrMapOvr>
    <a:masterClrMapping/>
  </p:clrMapOvr>
  <mc:AlternateContent xmlns:mc="http://schemas.openxmlformats.org/markup-compatibility/2006" xmlns:p14="http://schemas.microsoft.com/office/powerpoint/2010/main">
    <mc:Choice Requires="p14">
      <p:transition spd="slow" p14:dur="2000" advTm="66540"/>
    </mc:Choice>
    <mc:Fallback xmlns="">
      <p:transition spd="slow" advTm="665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2000"/>
                                        <p:tgtEl>
                                          <p:spTgt spid="6"/>
                                        </p:tgtEl>
                                      </p:cBhvr>
                                    </p:animEffect>
                                  </p:childTnLst>
                                </p:cTn>
                              </p:par>
                            </p:childTnLst>
                          </p:cTn>
                        </p:par>
                        <p:par>
                          <p:cTn id="8" fill="hold">
                            <p:stCondLst>
                              <p:cond delay="2000"/>
                            </p:stCondLst>
                            <p:childTnLst>
                              <p:par>
                                <p:cTn id="9" presetID="22" presetClass="entr" presetSubtype="8" fill="hold"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2000"/>
                                        <p:tgtEl>
                                          <p:spTgt spid="35"/>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wipe(left)">
                                      <p:cBhvr>
                                        <p:cTn id="16" dur="2000"/>
                                        <p:tgtEl>
                                          <p:spTgt spid="50"/>
                                        </p:tgtEl>
                                      </p:cBhvr>
                                    </p:animEffect>
                                  </p:childTnLst>
                                </p:cTn>
                              </p:par>
                              <p:par>
                                <p:cTn id="17" presetID="22" presetClass="exit" presetSubtype="8" fill="hold" grpId="1" nodeType="withEffect">
                                  <p:stCondLst>
                                    <p:cond delay="0"/>
                                  </p:stCondLst>
                                  <p:childTnLst>
                                    <p:animEffect transition="out" filter="wipe(left)">
                                      <p:cBhvr>
                                        <p:cTn id="18" dur="2000"/>
                                        <p:tgtEl>
                                          <p:spTgt spid="6"/>
                                        </p:tgtEl>
                                      </p:cBhvr>
                                    </p:animEffect>
                                    <p:set>
                                      <p:cBhvr>
                                        <p:cTn id="19" dur="1" fill="hold">
                                          <p:stCondLst>
                                            <p:cond delay="1999"/>
                                          </p:stCondLst>
                                        </p:cTn>
                                        <p:tgtEl>
                                          <p:spTgt spid="6"/>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wipe(left)">
                                      <p:cBhvr>
                                        <p:cTn id="24" dur="2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5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38126" y="758935"/>
            <a:ext cx="2762652" cy="369332"/>
          </a:xfrm>
          <a:prstGeom prst="rect">
            <a:avLst/>
          </a:prstGeom>
          <a:solidFill>
            <a:schemeClr val="accent3">
              <a:lumMod val="20000"/>
              <a:lumOff val="80000"/>
            </a:schemeClr>
          </a:solidFill>
        </p:spPr>
        <p:txBody>
          <a:bodyPr wrap="square" rtlCol="0">
            <a:spAutoFit/>
          </a:bodyPr>
          <a:lstStyle/>
          <a:p>
            <a:r>
              <a:rPr lang="en-GB" dirty="0" smtClean="0"/>
              <a:t>Or even </a:t>
            </a:r>
            <a:r>
              <a:rPr lang="en-GB" b="1" dirty="0" smtClean="0"/>
              <a:t>FOUR</a:t>
            </a:r>
            <a:r>
              <a:rPr lang="en-GB" dirty="0" smtClean="0"/>
              <a:t> of them!!!!</a:t>
            </a:r>
          </a:p>
        </p:txBody>
      </p:sp>
      <p:sp>
        <p:nvSpPr>
          <p:cNvPr id="50" name="TextBox 49"/>
          <p:cNvSpPr txBox="1"/>
          <p:nvPr/>
        </p:nvSpPr>
        <p:spPr>
          <a:xfrm>
            <a:off x="238126" y="758935"/>
            <a:ext cx="8749331" cy="369332"/>
          </a:xfrm>
          <a:prstGeom prst="rect">
            <a:avLst/>
          </a:prstGeom>
          <a:solidFill>
            <a:schemeClr val="accent3">
              <a:lumMod val="20000"/>
              <a:lumOff val="80000"/>
            </a:schemeClr>
          </a:solidFill>
        </p:spPr>
        <p:txBody>
          <a:bodyPr wrap="square" rtlCol="0">
            <a:spAutoFit/>
          </a:bodyPr>
          <a:lstStyle/>
          <a:p>
            <a:r>
              <a:rPr lang="en-GB" b="1" dirty="0" smtClean="0"/>
              <a:t>OR</a:t>
            </a:r>
            <a:r>
              <a:rPr lang="en-GB" dirty="0" smtClean="0"/>
              <a:t> …. </a:t>
            </a:r>
            <a:r>
              <a:rPr lang="en-GB" b="1" i="1" u="sng" dirty="0" smtClean="0"/>
              <a:t>ALL</a:t>
            </a:r>
            <a:r>
              <a:rPr lang="en-GB" dirty="0" smtClean="0"/>
              <a:t> of them – not that I was ever really sure how many there was supposed to be?</a:t>
            </a:r>
          </a:p>
        </p:txBody>
      </p:sp>
      <p:sp>
        <p:nvSpPr>
          <p:cNvPr id="54" name="TextBox 53"/>
          <p:cNvSpPr txBox="1"/>
          <p:nvPr/>
        </p:nvSpPr>
        <p:spPr>
          <a:xfrm>
            <a:off x="543260" y="1249251"/>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77" name="TextBox 76"/>
          <p:cNvSpPr txBox="1"/>
          <p:nvPr/>
        </p:nvSpPr>
        <p:spPr>
          <a:xfrm>
            <a:off x="543260" y="1746474"/>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81" name="TextBox 80"/>
          <p:cNvSpPr txBox="1"/>
          <p:nvPr/>
        </p:nvSpPr>
        <p:spPr>
          <a:xfrm>
            <a:off x="543260" y="2243697"/>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82" name="TextBox 81"/>
          <p:cNvSpPr txBox="1"/>
          <p:nvPr/>
        </p:nvSpPr>
        <p:spPr>
          <a:xfrm>
            <a:off x="543260" y="2740920"/>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86" name="TextBox 85"/>
          <p:cNvSpPr txBox="1"/>
          <p:nvPr/>
        </p:nvSpPr>
        <p:spPr>
          <a:xfrm>
            <a:off x="543260" y="3238143"/>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90" name="TextBox 89"/>
          <p:cNvSpPr txBox="1"/>
          <p:nvPr/>
        </p:nvSpPr>
        <p:spPr>
          <a:xfrm>
            <a:off x="543260" y="4232590"/>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97" name="TextBox 96"/>
          <p:cNvSpPr txBox="1"/>
          <p:nvPr/>
        </p:nvSpPr>
        <p:spPr>
          <a:xfrm>
            <a:off x="543260" y="3735366"/>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07" name="TextBox 106"/>
          <p:cNvSpPr txBox="1"/>
          <p:nvPr/>
        </p:nvSpPr>
        <p:spPr>
          <a:xfrm>
            <a:off x="3576800" y="1247103"/>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08" name="TextBox 107"/>
          <p:cNvSpPr txBox="1"/>
          <p:nvPr/>
        </p:nvSpPr>
        <p:spPr>
          <a:xfrm>
            <a:off x="3576800" y="1744684"/>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09" name="TextBox 108"/>
          <p:cNvSpPr txBox="1"/>
          <p:nvPr/>
        </p:nvSpPr>
        <p:spPr>
          <a:xfrm>
            <a:off x="3576800" y="2242265"/>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10" name="TextBox 109"/>
          <p:cNvSpPr txBox="1"/>
          <p:nvPr/>
        </p:nvSpPr>
        <p:spPr>
          <a:xfrm>
            <a:off x="3576800" y="2739846"/>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11" name="TextBox 110"/>
          <p:cNvSpPr txBox="1"/>
          <p:nvPr/>
        </p:nvSpPr>
        <p:spPr>
          <a:xfrm>
            <a:off x="3576800" y="3237427"/>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12" name="TextBox 111"/>
          <p:cNvSpPr txBox="1"/>
          <p:nvPr/>
        </p:nvSpPr>
        <p:spPr>
          <a:xfrm>
            <a:off x="3576800" y="4232590"/>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13" name="TextBox 112"/>
          <p:cNvSpPr txBox="1"/>
          <p:nvPr/>
        </p:nvSpPr>
        <p:spPr>
          <a:xfrm>
            <a:off x="1451778" y="4644718"/>
            <a:ext cx="335348" cy="2123658"/>
          </a:xfrm>
          <a:prstGeom prst="rect">
            <a:avLst/>
          </a:prstGeom>
          <a:solidFill>
            <a:srgbClr val="FFC000">
              <a:alpha val="35000"/>
            </a:srgbClr>
          </a:solidFill>
        </p:spPr>
        <p:txBody>
          <a:bodyPr wrap="none" rtlCol="0">
            <a:spAutoFit/>
          </a:bodyPr>
          <a:lstStyle/>
          <a:p>
            <a:r>
              <a:rPr lang="en-GB" sz="4400" b="1" dirty="0" smtClean="0"/>
              <a:t>.</a:t>
            </a:r>
          </a:p>
          <a:p>
            <a:r>
              <a:rPr lang="en-GB" sz="4400" b="1" dirty="0" smtClean="0"/>
              <a:t>.</a:t>
            </a:r>
          </a:p>
          <a:p>
            <a:r>
              <a:rPr lang="en-GB" sz="4400" b="1" dirty="0"/>
              <a:t>.</a:t>
            </a:r>
          </a:p>
        </p:txBody>
      </p:sp>
      <p:sp>
        <p:nvSpPr>
          <p:cNvPr id="114" name="TextBox 113"/>
          <p:cNvSpPr txBox="1"/>
          <p:nvPr/>
        </p:nvSpPr>
        <p:spPr>
          <a:xfrm>
            <a:off x="3576800" y="3735008"/>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20" name="TextBox 119"/>
          <p:cNvSpPr txBox="1"/>
          <p:nvPr/>
        </p:nvSpPr>
        <p:spPr>
          <a:xfrm>
            <a:off x="6610340" y="1247103"/>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21" name="TextBox 120"/>
          <p:cNvSpPr txBox="1"/>
          <p:nvPr/>
        </p:nvSpPr>
        <p:spPr>
          <a:xfrm>
            <a:off x="6610340" y="1744684"/>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22" name="TextBox 121"/>
          <p:cNvSpPr txBox="1"/>
          <p:nvPr/>
        </p:nvSpPr>
        <p:spPr>
          <a:xfrm>
            <a:off x="6610340" y="2242265"/>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23" name="TextBox 122"/>
          <p:cNvSpPr txBox="1"/>
          <p:nvPr/>
        </p:nvSpPr>
        <p:spPr>
          <a:xfrm>
            <a:off x="6610340" y="2739846"/>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24" name="TextBox 123"/>
          <p:cNvSpPr txBox="1"/>
          <p:nvPr/>
        </p:nvSpPr>
        <p:spPr>
          <a:xfrm>
            <a:off x="6610340" y="3237427"/>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25" name="TextBox 124"/>
          <p:cNvSpPr txBox="1"/>
          <p:nvPr/>
        </p:nvSpPr>
        <p:spPr>
          <a:xfrm>
            <a:off x="6610340" y="4232590"/>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27" name="TextBox 126"/>
          <p:cNvSpPr txBox="1"/>
          <p:nvPr/>
        </p:nvSpPr>
        <p:spPr>
          <a:xfrm>
            <a:off x="6610340" y="3735008"/>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33" name="TextBox 132"/>
          <p:cNvSpPr txBox="1"/>
          <p:nvPr/>
        </p:nvSpPr>
        <p:spPr>
          <a:xfrm>
            <a:off x="9643880" y="1244955"/>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34" name="TextBox 133"/>
          <p:cNvSpPr txBox="1"/>
          <p:nvPr/>
        </p:nvSpPr>
        <p:spPr>
          <a:xfrm>
            <a:off x="9643880" y="1742894"/>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35" name="TextBox 134"/>
          <p:cNvSpPr txBox="1"/>
          <p:nvPr/>
        </p:nvSpPr>
        <p:spPr>
          <a:xfrm>
            <a:off x="9643880" y="2240833"/>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36" name="TextBox 135"/>
          <p:cNvSpPr txBox="1"/>
          <p:nvPr/>
        </p:nvSpPr>
        <p:spPr>
          <a:xfrm>
            <a:off x="9643880" y="2738772"/>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37" name="TextBox 136"/>
          <p:cNvSpPr txBox="1"/>
          <p:nvPr/>
        </p:nvSpPr>
        <p:spPr>
          <a:xfrm>
            <a:off x="9643880" y="3236711"/>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38" name="TextBox 137"/>
          <p:cNvSpPr txBox="1"/>
          <p:nvPr/>
        </p:nvSpPr>
        <p:spPr>
          <a:xfrm>
            <a:off x="9643880" y="4232590"/>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40" name="TextBox 139"/>
          <p:cNvSpPr txBox="1"/>
          <p:nvPr/>
        </p:nvSpPr>
        <p:spPr>
          <a:xfrm>
            <a:off x="9643880" y="3734650"/>
            <a:ext cx="2152384" cy="369332"/>
          </a:xfrm>
          <a:prstGeom prst="rect">
            <a:avLst/>
          </a:prstGeom>
          <a:solidFill>
            <a:srgbClr val="FFC000"/>
          </a:solidFill>
        </p:spPr>
        <p:txBody>
          <a:bodyPr wrap="none" rtlCol="0">
            <a:spAutoFit/>
          </a:bodyPr>
          <a:lstStyle/>
          <a:p>
            <a:r>
              <a:rPr lang="en-GB" dirty="0" smtClean="0"/>
              <a:t>Mark a </a:t>
            </a:r>
            <a:r>
              <a:rPr lang="en-GB" b="1" dirty="0" smtClean="0"/>
              <a:t>4C</a:t>
            </a:r>
            <a:r>
              <a:rPr lang="en-GB" dirty="0" smtClean="0"/>
              <a:t> Test Paper</a:t>
            </a:r>
            <a:endParaRPr lang="en-GB" dirty="0"/>
          </a:p>
        </p:txBody>
      </p:sp>
      <p:sp>
        <p:nvSpPr>
          <p:cNvPr id="159" name="TextBox 158"/>
          <p:cNvSpPr txBox="1"/>
          <p:nvPr/>
        </p:nvSpPr>
        <p:spPr>
          <a:xfrm>
            <a:off x="4485318" y="4644718"/>
            <a:ext cx="335348" cy="2123658"/>
          </a:xfrm>
          <a:prstGeom prst="rect">
            <a:avLst/>
          </a:prstGeom>
          <a:solidFill>
            <a:srgbClr val="FFC000">
              <a:alpha val="35000"/>
            </a:srgbClr>
          </a:solidFill>
        </p:spPr>
        <p:txBody>
          <a:bodyPr wrap="none" rtlCol="0">
            <a:spAutoFit/>
          </a:bodyPr>
          <a:lstStyle/>
          <a:p>
            <a:r>
              <a:rPr lang="en-GB" sz="4400" b="1" dirty="0" smtClean="0"/>
              <a:t>.</a:t>
            </a:r>
          </a:p>
          <a:p>
            <a:r>
              <a:rPr lang="en-GB" sz="4400" b="1" dirty="0" smtClean="0"/>
              <a:t>.</a:t>
            </a:r>
          </a:p>
          <a:p>
            <a:r>
              <a:rPr lang="en-GB" sz="4400" b="1" dirty="0"/>
              <a:t>.</a:t>
            </a:r>
          </a:p>
        </p:txBody>
      </p:sp>
      <p:sp>
        <p:nvSpPr>
          <p:cNvPr id="160" name="TextBox 159"/>
          <p:cNvSpPr txBox="1"/>
          <p:nvPr/>
        </p:nvSpPr>
        <p:spPr>
          <a:xfrm>
            <a:off x="7518858" y="4644718"/>
            <a:ext cx="335348" cy="2123658"/>
          </a:xfrm>
          <a:prstGeom prst="rect">
            <a:avLst/>
          </a:prstGeom>
          <a:solidFill>
            <a:srgbClr val="FFC000">
              <a:alpha val="35000"/>
            </a:srgbClr>
          </a:solidFill>
        </p:spPr>
        <p:txBody>
          <a:bodyPr wrap="none" rtlCol="0">
            <a:spAutoFit/>
          </a:bodyPr>
          <a:lstStyle/>
          <a:p>
            <a:r>
              <a:rPr lang="en-GB" sz="4400" b="1" dirty="0" smtClean="0"/>
              <a:t>.</a:t>
            </a:r>
          </a:p>
          <a:p>
            <a:r>
              <a:rPr lang="en-GB" sz="4400" b="1" dirty="0" smtClean="0"/>
              <a:t>.</a:t>
            </a:r>
          </a:p>
          <a:p>
            <a:r>
              <a:rPr lang="en-GB" sz="4400" b="1" dirty="0"/>
              <a:t>.</a:t>
            </a:r>
          </a:p>
        </p:txBody>
      </p:sp>
      <p:sp>
        <p:nvSpPr>
          <p:cNvPr id="161" name="TextBox 160"/>
          <p:cNvSpPr txBox="1"/>
          <p:nvPr/>
        </p:nvSpPr>
        <p:spPr>
          <a:xfrm>
            <a:off x="10552398" y="4644718"/>
            <a:ext cx="335348" cy="2123658"/>
          </a:xfrm>
          <a:prstGeom prst="rect">
            <a:avLst/>
          </a:prstGeom>
          <a:solidFill>
            <a:srgbClr val="FFC000">
              <a:alpha val="35000"/>
            </a:srgbClr>
          </a:solidFill>
        </p:spPr>
        <p:txBody>
          <a:bodyPr wrap="none" rtlCol="0">
            <a:spAutoFit/>
          </a:bodyPr>
          <a:lstStyle/>
          <a:p>
            <a:r>
              <a:rPr lang="en-GB" sz="4400" b="1" dirty="0" smtClean="0"/>
              <a:t>.</a:t>
            </a:r>
          </a:p>
          <a:p>
            <a:r>
              <a:rPr lang="en-GB" sz="4400" b="1" dirty="0" smtClean="0"/>
              <a:t>.</a:t>
            </a:r>
          </a:p>
          <a:p>
            <a:r>
              <a:rPr lang="en-GB" sz="4400" b="1" dirty="0"/>
              <a:t>.</a:t>
            </a:r>
          </a:p>
        </p:txBody>
      </p:sp>
      <p:sp>
        <p:nvSpPr>
          <p:cNvPr id="164" name="TextBox 163"/>
          <p:cNvSpPr txBox="1"/>
          <p:nvPr/>
        </p:nvSpPr>
        <p:spPr>
          <a:xfrm>
            <a:off x="238126" y="758935"/>
            <a:ext cx="6365116" cy="369332"/>
          </a:xfrm>
          <a:prstGeom prst="rect">
            <a:avLst/>
          </a:prstGeom>
          <a:solidFill>
            <a:schemeClr val="accent3">
              <a:lumMod val="20000"/>
              <a:lumOff val="80000"/>
            </a:schemeClr>
          </a:solidFill>
        </p:spPr>
        <p:txBody>
          <a:bodyPr wrap="square" rtlCol="0">
            <a:spAutoFit/>
          </a:bodyPr>
          <a:lstStyle/>
          <a:p>
            <a:r>
              <a:rPr lang="en-GB" dirty="0" smtClean="0"/>
              <a:t>Wonderful! … but what an ugly description of such a simple task!</a:t>
            </a:r>
          </a:p>
        </p:txBody>
      </p:sp>
      <p:sp>
        <p:nvSpPr>
          <p:cNvPr id="165" name="TextBox 164"/>
          <p:cNvSpPr txBox="1"/>
          <p:nvPr/>
        </p:nvSpPr>
        <p:spPr>
          <a:xfrm>
            <a:off x="3209355" y="152400"/>
            <a:ext cx="5773291" cy="461665"/>
          </a:xfrm>
          <a:prstGeom prst="rect">
            <a:avLst/>
          </a:prstGeom>
          <a:solidFill>
            <a:schemeClr val="accent1">
              <a:lumMod val="20000"/>
              <a:lumOff val="80000"/>
            </a:schemeClr>
          </a:solidFill>
          <a:ln w="28575">
            <a:solidFill>
              <a:schemeClr val="tx2">
                <a:lumMod val="60000"/>
                <a:lumOff val="40000"/>
              </a:schemeClr>
            </a:solidFill>
          </a:ln>
        </p:spPr>
        <p:txBody>
          <a:bodyPr wrap="square" rtlCol="0">
            <a:spAutoFit/>
          </a:bodyPr>
          <a:lstStyle/>
          <a:p>
            <a:r>
              <a:rPr lang="en-GB" sz="2400" b="1" dirty="0" smtClean="0">
                <a:solidFill>
                  <a:srgbClr val="FF0000"/>
                </a:solidFill>
              </a:rPr>
              <a:t>Repetition: </a:t>
            </a:r>
            <a:r>
              <a:rPr lang="en-GB" sz="2400" b="1" dirty="0" smtClean="0">
                <a:solidFill>
                  <a:srgbClr val="002060"/>
                </a:solidFill>
              </a:rPr>
              <a:t>The need for Looping Constructs</a:t>
            </a:r>
            <a:endParaRPr lang="en-GB" sz="2400" b="1" dirty="0">
              <a:solidFill>
                <a:srgbClr val="002060"/>
              </a:solidFill>
            </a:endParaRPr>
          </a:p>
        </p:txBody>
      </p:sp>
    </p:spTree>
    <p:custDataLst>
      <p:tags r:id="rId1"/>
    </p:custDataLst>
    <p:extLst>
      <p:ext uri="{BB962C8B-B14F-4D97-AF65-F5344CB8AC3E}">
        <p14:creationId xmlns:p14="http://schemas.microsoft.com/office/powerpoint/2010/main" val="388525114"/>
      </p:ext>
    </p:extLst>
  </p:cSld>
  <p:clrMapOvr>
    <a:masterClrMapping/>
  </p:clrMapOvr>
  <mc:AlternateContent xmlns:mc="http://schemas.openxmlformats.org/markup-compatibility/2006" xmlns:p14="http://schemas.microsoft.com/office/powerpoint/2010/main">
    <mc:Choice Requires="p14">
      <p:transition spd="slow" p14:dur="2000" advTm="32462"/>
    </mc:Choice>
    <mc:Fallback xmlns="">
      <p:transition spd="slow" advTm="32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1000"/>
                                        <p:tgtEl>
                                          <p:spTgt spid="6"/>
                                        </p:tgtEl>
                                      </p:cBhvr>
                                    </p:animEffect>
                                  </p:childTnLst>
                                </p:cTn>
                              </p:par>
                            </p:childTnLst>
                          </p:cTn>
                        </p:par>
                        <p:par>
                          <p:cTn id="8" fill="hold">
                            <p:stCondLst>
                              <p:cond delay="1000"/>
                            </p:stCondLst>
                            <p:childTnLst>
                              <p:par>
                                <p:cTn id="9" presetID="22" presetClass="entr" presetSubtype="1"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up)">
                                      <p:cBhvr>
                                        <p:cTn id="11" dur="1000"/>
                                        <p:tgtEl>
                                          <p:spTgt spid="54"/>
                                        </p:tgtEl>
                                      </p:cBhvr>
                                    </p:animEffect>
                                  </p:childTnLst>
                                </p:cTn>
                              </p:par>
                            </p:childTnLst>
                          </p:cTn>
                        </p:par>
                        <p:par>
                          <p:cTn id="12" fill="hold">
                            <p:stCondLst>
                              <p:cond delay="2000"/>
                            </p:stCondLst>
                            <p:childTnLst>
                              <p:par>
                                <p:cTn id="13" presetID="22" presetClass="entr" presetSubtype="1" fill="hold" grpId="0" nodeType="afterEffect">
                                  <p:stCondLst>
                                    <p:cond delay="0"/>
                                  </p:stCondLst>
                                  <p:childTnLst>
                                    <p:set>
                                      <p:cBhvr>
                                        <p:cTn id="14" dur="1" fill="hold">
                                          <p:stCondLst>
                                            <p:cond delay="0"/>
                                          </p:stCondLst>
                                        </p:cTn>
                                        <p:tgtEl>
                                          <p:spTgt spid="77"/>
                                        </p:tgtEl>
                                        <p:attrNameLst>
                                          <p:attrName>style.visibility</p:attrName>
                                        </p:attrNameLst>
                                      </p:cBhvr>
                                      <p:to>
                                        <p:strVal val="visible"/>
                                      </p:to>
                                    </p:set>
                                    <p:animEffect transition="in" filter="wipe(up)">
                                      <p:cBhvr>
                                        <p:cTn id="15" dur="1000"/>
                                        <p:tgtEl>
                                          <p:spTgt spid="77"/>
                                        </p:tgtEl>
                                      </p:cBhvr>
                                    </p:animEffect>
                                  </p:childTnLst>
                                </p:cTn>
                              </p:par>
                            </p:childTnLst>
                          </p:cTn>
                        </p:par>
                        <p:par>
                          <p:cTn id="16" fill="hold">
                            <p:stCondLst>
                              <p:cond delay="3000"/>
                            </p:stCondLst>
                            <p:childTnLst>
                              <p:par>
                                <p:cTn id="17" presetID="22" presetClass="entr" presetSubtype="1" fill="hold" grpId="0" nodeType="afterEffect">
                                  <p:stCondLst>
                                    <p:cond delay="0"/>
                                  </p:stCondLst>
                                  <p:childTnLst>
                                    <p:set>
                                      <p:cBhvr>
                                        <p:cTn id="18" dur="1" fill="hold">
                                          <p:stCondLst>
                                            <p:cond delay="0"/>
                                          </p:stCondLst>
                                        </p:cTn>
                                        <p:tgtEl>
                                          <p:spTgt spid="81"/>
                                        </p:tgtEl>
                                        <p:attrNameLst>
                                          <p:attrName>style.visibility</p:attrName>
                                        </p:attrNameLst>
                                      </p:cBhvr>
                                      <p:to>
                                        <p:strVal val="visible"/>
                                      </p:to>
                                    </p:set>
                                    <p:animEffect transition="in" filter="wipe(up)">
                                      <p:cBhvr>
                                        <p:cTn id="19" dur="1000"/>
                                        <p:tgtEl>
                                          <p:spTgt spid="81"/>
                                        </p:tgtEl>
                                      </p:cBhvr>
                                    </p:animEffect>
                                  </p:childTnLst>
                                </p:cTn>
                              </p:par>
                            </p:childTnLst>
                          </p:cTn>
                        </p:par>
                        <p:par>
                          <p:cTn id="20" fill="hold">
                            <p:stCondLst>
                              <p:cond delay="4000"/>
                            </p:stCondLst>
                            <p:childTnLst>
                              <p:par>
                                <p:cTn id="21" presetID="22" presetClass="entr" presetSubtype="1" fill="hold" grpId="0" nodeType="afterEffect">
                                  <p:stCondLst>
                                    <p:cond delay="0"/>
                                  </p:stCondLst>
                                  <p:childTnLst>
                                    <p:set>
                                      <p:cBhvr>
                                        <p:cTn id="22" dur="1" fill="hold">
                                          <p:stCondLst>
                                            <p:cond delay="0"/>
                                          </p:stCondLst>
                                        </p:cTn>
                                        <p:tgtEl>
                                          <p:spTgt spid="82"/>
                                        </p:tgtEl>
                                        <p:attrNameLst>
                                          <p:attrName>style.visibility</p:attrName>
                                        </p:attrNameLst>
                                      </p:cBhvr>
                                      <p:to>
                                        <p:strVal val="visible"/>
                                      </p:to>
                                    </p:set>
                                    <p:animEffect transition="in" filter="wipe(up)">
                                      <p:cBhvr>
                                        <p:cTn id="23" dur="1000"/>
                                        <p:tgtEl>
                                          <p:spTgt spid="82"/>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wipe(left)">
                                      <p:cBhvr>
                                        <p:cTn id="28" dur="2000"/>
                                        <p:tgtEl>
                                          <p:spTgt spid="50"/>
                                        </p:tgtEl>
                                      </p:cBhvr>
                                    </p:animEffect>
                                  </p:childTnLst>
                                </p:cTn>
                              </p:par>
                              <p:par>
                                <p:cTn id="29" presetID="22" presetClass="exit" presetSubtype="8" fill="hold" grpId="1" nodeType="withEffect">
                                  <p:stCondLst>
                                    <p:cond delay="0"/>
                                  </p:stCondLst>
                                  <p:childTnLst>
                                    <p:animEffect transition="out" filter="wipe(left)">
                                      <p:cBhvr>
                                        <p:cTn id="30" dur="2000"/>
                                        <p:tgtEl>
                                          <p:spTgt spid="6"/>
                                        </p:tgtEl>
                                      </p:cBhvr>
                                    </p:animEffect>
                                    <p:set>
                                      <p:cBhvr>
                                        <p:cTn id="31" dur="1" fill="hold">
                                          <p:stCondLst>
                                            <p:cond delay="1999"/>
                                          </p:stCondLst>
                                        </p:cTn>
                                        <p:tgtEl>
                                          <p:spTgt spid="6"/>
                                        </p:tgtEl>
                                        <p:attrNameLst>
                                          <p:attrName>style.visibility</p:attrName>
                                        </p:attrNameLst>
                                      </p:cBhvr>
                                      <p:to>
                                        <p:strVal val="hidden"/>
                                      </p:to>
                                    </p:set>
                                  </p:childTnLst>
                                </p:cTn>
                              </p:par>
                            </p:childTnLst>
                          </p:cTn>
                        </p:par>
                        <p:par>
                          <p:cTn id="32" fill="hold">
                            <p:stCondLst>
                              <p:cond delay="2000"/>
                            </p:stCondLst>
                            <p:childTnLst>
                              <p:par>
                                <p:cTn id="33" presetID="22" presetClass="entr" presetSubtype="1" fill="hold" grpId="0" nodeType="afterEffect">
                                  <p:stCondLst>
                                    <p:cond delay="0"/>
                                  </p:stCondLst>
                                  <p:childTnLst>
                                    <p:set>
                                      <p:cBhvr>
                                        <p:cTn id="34" dur="1" fill="hold">
                                          <p:stCondLst>
                                            <p:cond delay="0"/>
                                          </p:stCondLst>
                                        </p:cTn>
                                        <p:tgtEl>
                                          <p:spTgt spid="86"/>
                                        </p:tgtEl>
                                        <p:attrNameLst>
                                          <p:attrName>style.visibility</p:attrName>
                                        </p:attrNameLst>
                                      </p:cBhvr>
                                      <p:to>
                                        <p:strVal val="visible"/>
                                      </p:to>
                                    </p:set>
                                    <p:animEffect transition="in" filter="wipe(up)">
                                      <p:cBhvr>
                                        <p:cTn id="35" dur="200"/>
                                        <p:tgtEl>
                                          <p:spTgt spid="86"/>
                                        </p:tgtEl>
                                      </p:cBhvr>
                                    </p:animEffect>
                                  </p:childTnLst>
                                </p:cTn>
                              </p:par>
                            </p:childTnLst>
                          </p:cTn>
                        </p:par>
                        <p:par>
                          <p:cTn id="36" fill="hold">
                            <p:stCondLst>
                              <p:cond delay="2200"/>
                            </p:stCondLst>
                            <p:childTnLst>
                              <p:par>
                                <p:cTn id="37" presetID="22" presetClass="entr" presetSubtype="1" fill="hold" grpId="0" nodeType="afterEffect">
                                  <p:stCondLst>
                                    <p:cond delay="0"/>
                                  </p:stCondLst>
                                  <p:childTnLst>
                                    <p:set>
                                      <p:cBhvr>
                                        <p:cTn id="38" dur="1" fill="hold">
                                          <p:stCondLst>
                                            <p:cond delay="0"/>
                                          </p:stCondLst>
                                        </p:cTn>
                                        <p:tgtEl>
                                          <p:spTgt spid="97"/>
                                        </p:tgtEl>
                                        <p:attrNameLst>
                                          <p:attrName>style.visibility</p:attrName>
                                        </p:attrNameLst>
                                      </p:cBhvr>
                                      <p:to>
                                        <p:strVal val="visible"/>
                                      </p:to>
                                    </p:set>
                                    <p:animEffect transition="in" filter="wipe(up)">
                                      <p:cBhvr>
                                        <p:cTn id="39" dur="200"/>
                                        <p:tgtEl>
                                          <p:spTgt spid="97"/>
                                        </p:tgtEl>
                                      </p:cBhvr>
                                    </p:animEffect>
                                  </p:childTnLst>
                                </p:cTn>
                              </p:par>
                            </p:childTnLst>
                          </p:cTn>
                        </p:par>
                        <p:par>
                          <p:cTn id="40" fill="hold">
                            <p:stCondLst>
                              <p:cond delay="2400"/>
                            </p:stCondLst>
                            <p:childTnLst>
                              <p:par>
                                <p:cTn id="41" presetID="22" presetClass="entr" presetSubtype="1" fill="hold" grpId="0" nodeType="afterEffect">
                                  <p:stCondLst>
                                    <p:cond delay="0"/>
                                  </p:stCondLst>
                                  <p:childTnLst>
                                    <p:set>
                                      <p:cBhvr>
                                        <p:cTn id="42" dur="1" fill="hold">
                                          <p:stCondLst>
                                            <p:cond delay="0"/>
                                          </p:stCondLst>
                                        </p:cTn>
                                        <p:tgtEl>
                                          <p:spTgt spid="90"/>
                                        </p:tgtEl>
                                        <p:attrNameLst>
                                          <p:attrName>style.visibility</p:attrName>
                                        </p:attrNameLst>
                                      </p:cBhvr>
                                      <p:to>
                                        <p:strVal val="visible"/>
                                      </p:to>
                                    </p:set>
                                    <p:animEffect transition="in" filter="wipe(up)">
                                      <p:cBhvr>
                                        <p:cTn id="43" dur="200"/>
                                        <p:tgtEl>
                                          <p:spTgt spid="90"/>
                                        </p:tgtEl>
                                      </p:cBhvr>
                                    </p:animEffect>
                                  </p:childTnLst>
                                </p:cTn>
                              </p:par>
                            </p:childTnLst>
                          </p:cTn>
                        </p:par>
                        <p:par>
                          <p:cTn id="44" fill="hold">
                            <p:stCondLst>
                              <p:cond delay="2600"/>
                            </p:stCondLst>
                            <p:childTnLst>
                              <p:par>
                                <p:cTn id="45" presetID="22" presetClass="entr" presetSubtype="1" fill="hold" grpId="0" nodeType="afterEffect">
                                  <p:stCondLst>
                                    <p:cond delay="0"/>
                                  </p:stCondLst>
                                  <p:childTnLst>
                                    <p:set>
                                      <p:cBhvr>
                                        <p:cTn id="46" dur="1" fill="hold">
                                          <p:stCondLst>
                                            <p:cond delay="0"/>
                                          </p:stCondLst>
                                        </p:cTn>
                                        <p:tgtEl>
                                          <p:spTgt spid="113"/>
                                        </p:tgtEl>
                                        <p:attrNameLst>
                                          <p:attrName>style.visibility</p:attrName>
                                        </p:attrNameLst>
                                      </p:cBhvr>
                                      <p:to>
                                        <p:strVal val="visible"/>
                                      </p:to>
                                    </p:set>
                                    <p:animEffect transition="in" filter="wipe(up)">
                                      <p:cBhvr>
                                        <p:cTn id="47" dur="1000"/>
                                        <p:tgtEl>
                                          <p:spTgt spid="113"/>
                                        </p:tgtEl>
                                      </p:cBhvr>
                                    </p:animEffect>
                                  </p:childTnLst>
                                </p:cTn>
                              </p:par>
                            </p:childTnLst>
                          </p:cTn>
                        </p:par>
                        <p:par>
                          <p:cTn id="48" fill="hold">
                            <p:stCondLst>
                              <p:cond delay="3600"/>
                            </p:stCondLst>
                            <p:childTnLst>
                              <p:par>
                                <p:cTn id="49" presetID="22" presetClass="entr" presetSubtype="1" fill="hold" grpId="0" nodeType="afterEffect">
                                  <p:stCondLst>
                                    <p:cond delay="0"/>
                                  </p:stCondLst>
                                  <p:childTnLst>
                                    <p:set>
                                      <p:cBhvr>
                                        <p:cTn id="50" dur="1" fill="hold">
                                          <p:stCondLst>
                                            <p:cond delay="0"/>
                                          </p:stCondLst>
                                        </p:cTn>
                                        <p:tgtEl>
                                          <p:spTgt spid="107"/>
                                        </p:tgtEl>
                                        <p:attrNameLst>
                                          <p:attrName>style.visibility</p:attrName>
                                        </p:attrNameLst>
                                      </p:cBhvr>
                                      <p:to>
                                        <p:strVal val="visible"/>
                                      </p:to>
                                    </p:set>
                                    <p:animEffect transition="in" filter="wipe(up)">
                                      <p:cBhvr>
                                        <p:cTn id="51" dur="200"/>
                                        <p:tgtEl>
                                          <p:spTgt spid="107"/>
                                        </p:tgtEl>
                                      </p:cBhvr>
                                    </p:animEffect>
                                  </p:childTnLst>
                                </p:cTn>
                              </p:par>
                            </p:childTnLst>
                          </p:cTn>
                        </p:par>
                        <p:par>
                          <p:cTn id="52" fill="hold">
                            <p:stCondLst>
                              <p:cond delay="3800"/>
                            </p:stCondLst>
                            <p:childTnLst>
                              <p:par>
                                <p:cTn id="53" presetID="22" presetClass="entr" presetSubtype="1" fill="hold" grpId="0" nodeType="afterEffect">
                                  <p:stCondLst>
                                    <p:cond delay="0"/>
                                  </p:stCondLst>
                                  <p:childTnLst>
                                    <p:set>
                                      <p:cBhvr>
                                        <p:cTn id="54" dur="1" fill="hold">
                                          <p:stCondLst>
                                            <p:cond delay="0"/>
                                          </p:stCondLst>
                                        </p:cTn>
                                        <p:tgtEl>
                                          <p:spTgt spid="108"/>
                                        </p:tgtEl>
                                        <p:attrNameLst>
                                          <p:attrName>style.visibility</p:attrName>
                                        </p:attrNameLst>
                                      </p:cBhvr>
                                      <p:to>
                                        <p:strVal val="visible"/>
                                      </p:to>
                                    </p:set>
                                    <p:animEffect transition="in" filter="wipe(up)">
                                      <p:cBhvr>
                                        <p:cTn id="55" dur="200"/>
                                        <p:tgtEl>
                                          <p:spTgt spid="108"/>
                                        </p:tgtEl>
                                      </p:cBhvr>
                                    </p:animEffect>
                                  </p:childTnLst>
                                </p:cTn>
                              </p:par>
                            </p:childTnLst>
                          </p:cTn>
                        </p:par>
                        <p:par>
                          <p:cTn id="56" fill="hold">
                            <p:stCondLst>
                              <p:cond delay="4000"/>
                            </p:stCondLst>
                            <p:childTnLst>
                              <p:par>
                                <p:cTn id="57" presetID="22" presetClass="entr" presetSubtype="1" fill="hold" grpId="0" nodeType="afterEffect">
                                  <p:stCondLst>
                                    <p:cond delay="0"/>
                                  </p:stCondLst>
                                  <p:childTnLst>
                                    <p:set>
                                      <p:cBhvr>
                                        <p:cTn id="58" dur="1" fill="hold">
                                          <p:stCondLst>
                                            <p:cond delay="0"/>
                                          </p:stCondLst>
                                        </p:cTn>
                                        <p:tgtEl>
                                          <p:spTgt spid="109"/>
                                        </p:tgtEl>
                                        <p:attrNameLst>
                                          <p:attrName>style.visibility</p:attrName>
                                        </p:attrNameLst>
                                      </p:cBhvr>
                                      <p:to>
                                        <p:strVal val="visible"/>
                                      </p:to>
                                    </p:set>
                                    <p:animEffect transition="in" filter="wipe(up)">
                                      <p:cBhvr>
                                        <p:cTn id="59" dur="200"/>
                                        <p:tgtEl>
                                          <p:spTgt spid="109"/>
                                        </p:tgtEl>
                                      </p:cBhvr>
                                    </p:animEffect>
                                  </p:childTnLst>
                                </p:cTn>
                              </p:par>
                            </p:childTnLst>
                          </p:cTn>
                        </p:par>
                        <p:par>
                          <p:cTn id="60" fill="hold">
                            <p:stCondLst>
                              <p:cond delay="4200"/>
                            </p:stCondLst>
                            <p:childTnLst>
                              <p:par>
                                <p:cTn id="61" presetID="22" presetClass="entr" presetSubtype="1" fill="hold" grpId="0" nodeType="afterEffect">
                                  <p:stCondLst>
                                    <p:cond delay="0"/>
                                  </p:stCondLst>
                                  <p:childTnLst>
                                    <p:set>
                                      <p:cBhvr>
                                        <p:cTn id="62" dur="1" fill="hold">
                                          <p:stCondLst>
                                            <p:cond delay="0"/>
                                          </p:stCondLst>
                                        </p:cTn>
                                        <p:tgtEl>
                                          <p:spTgt spid="110"/>
                                        </p:tgtEl>
                                        <p:attrNameLst>
                                          <p:attrName>style.visibility</p:attrName>
                                        </p:attrNameLst>
                                      </p:cBhvr>
                                      <p:to>
                                        <p:strVal val="visible"/>
                                      </p:to>
                                    </p:set>
                                    <p:animEffect transition="in" filter="wipe(up)">
                                      <p:cBhvr>
                                        <p:cTn id="63" dur="200"/>
                                        <p:tgtEl>
                                          <p:spTgt spid="110"/>
                                        </p:tgtEl>
                                      </p:cBhvr>
                                    </p:animEffect>
                                  </p:childTnLst>
                                </p:cTn>
                              </p:par>
                            </p:childTnLst>
                          </p:cTn>
                        </p:par>
                        <p:par>
                          <p:cTn id="64" fill="hold">
                            <p:stCondLst>
                              <p:cond delay="4400"/>
                            </p:stCondLst>
                            <p:childTnLst>
                              <p:par>
                                <p:cTn id="65" presetID="22" presetClass="entr" presetSubtype="1" fill="hold" grpId="0" nodeType="afterEffect">
                                  <p:stCondLst>
                                    <p:cond delay="0"/>
                                  </p:stCondLst>
                                  <p:childTnLst>
                                    <p:set>
                                      <p:cBhvr>
                                        <p:cTn id="66" dur="1" fill="hold">
                                          <p:stCondLst>
                                            <p:cond delay="0"/>
                                          </p:stCondLst>
                                        </p:cTn>
                                        <p:tgtEl>
                                          <p:spTgt spid="111"/>
                                        </p:tgtEl>
                                        <p:attrNameLst>
                                          <p:attrName>style.visibility</p:attrName>
                                        </p:attrNameLst>
                                      </p:cBhvr>
                                      <p:to>
                                        <p:strVal val="visible"/>
                                      </p:to>
                                    </p:set>
                                    <p:animEffect transition="in" filter="wipe(up)">
                                      <p:cBhvr>
                                        <p:cTn id="67" dur="200"/>
                                        <p:tgtEl>
                                          <p:spTgt spid="111"/>
                                        </p:tgtEl>
                                      </p:cBhvr>
                                    </p:animEffect>
                                  </p:childTnLst>
                                </p:cTn>
                              </p:par>
                            </p:childTnLst>
                          </p:cTn>
                        </p:par>
                        <p:par>
                          <p:cTn id="68" fill="hold">
                            <p:stCondLst>
                              <p:cond delay="4600"/>
                            </p:stCondLst>
                            <p:childTnLst>
                              <p:par>
                                <p:cTn id="69" presetID="22" presetClass="entr" presetSubtype="1" fill="hold" grpId="0" nodeType="afterEffect">
                                  <p:stCondLst>
                                    <p:cond delay="0"/>
                                  </p:stCondLst>
                                  <p:childTnLst>
                                    <p:set>
                                      <p:cBhvr>
                                        <p:cTn id="70" dur="1" fill="hold">
                                          <p:stCondLst>
                                            <p:cond delay="0"/>
                                          </p:stCondLst>
                                        </p:cTn>
                                        <p:tgtEl>
                                          <p:spTgt spid="114"/>
                                        </p:tgtEl>
                                        <p:attrNameLst>
                                          <p:attrName>style.visibility</p:attrName>
                                        </p:attrNameLst>
                                      </p:cBhvr>
                                      <p:to>
                                        <p:strVal val="visible"/>
                                      </p:to>
                                    </p:set>
                                    <p:animEffect transition="in" filter="wipe(up)">
                                      <p:cBhvr>
                                        <p:cTn id="71" dur="200"/>
                                        <p:tgtEl>
                                          <p:spTgt spid="114"/>
                                        </p:tgtEl>
                                      </p:cBhvr>
                                    </p:animEffect>
                                  </p:childTnLst>
                                </p:cTn>
                              </p:par>
                            </p:childTnLst>
                          </p:cTn>
                        </p:par>
                        <p:par>
                          <p:cTn id="72" fill="hold">
                            <p:stCondLst>
                              <p:cond delay="4800"/>
                            </p:stCondLst>
                            <p:childTnLst>
                              <p:par>
                                <p:cTn id="73" presetID="22" presetClass="entr" presetSubtype="1" fill="hold" grpId="0" nodeType="afterEffect">
                                  <p:stCondLst>
                                    <p:cond delay="0"/>
                                  </p:stCondLst>
                                  <p:childTnLst>
                                    <p:set>
                                      <p:cBhvr>
                                        <p:cTn id="74" dur="1" fill="hold">
                                          <p:stCondLst>
                                            <p:cond delay="0"/>
                                          </p:stCondLst>
                                        </p:cTn>
                                        <p:tgtEl>
                                          <p:spTgt spid="112"/>
                                        </p:tgtEl>
                                        <p:attrNameLst>
                                          <p:attrName>style.visibility</p:attrName>
                                        </p:attrNameLst>
                                      </p:cBhvr>
                                      <p:to>
                                        <p:strVal val="visible"/>
                                      </p:to>
                                    </p:set>
                                    <p:animEffect transition="in" filter="wipe(up)">
                                      <p:cBhvr>
                                        <p:cTn id="75" dur="200"/>
                                        <p:tgtEl>
                                          <p:spTgt spid="112"/>
                                        </p:tgtEl>
                                      </p:cBhvr>
                                    </p:animEffect>
                                  </p:childTnLst>
                                </p:cTn>
                              </p:par>
                            </p:childTnLst>
                          </p:cTn>
                        </p:par>
                        <p:par>
                          <p:cTn id="76" fill="hold">
                            <p:stCondLst>
                              <p:cond delay="5000"/>
                            </p:stCondLst>
                            <p:childTnLst>
                              <p:par>
                                <p:cTn id="77" presetID="22" presetClass="entr" presetSubtype="1" fill="hold" grpId="0" nodeType="afterEffect">
                                  <p:stCondLst>
                                    <p:cond delay="0"/>
                                  </p:stCondLst>
                                  <p:childTnLst>
                                    <p:set>
                                      <p:cBhvr>
                                        <p:cTn id="78" dur="1" fill="hold">
                                          <p:stCondLst>
                                            <p:cond delay="0"/>
                                          </p:stCondLst>
                                        </p:cTn>
                                        <p:tgtEl>
                                          <p:spTgt spid="159"/>
                                        </p:tgtEl>
                                        <p:attrNameLst>
                                          <p:attrName>style.visibility</p:attrName>
                                        </p:attrNameLst>
                                      </p:cBhvr>
                                      <p:to>
                                        <p:strVal val="visible"/>
                                      </p:to>
                                    </p:set>
                                    <p:animEffect transition="in" filter="wipe(up)">
                                      <p:cBhvr>
                                        <p:cTn id="79" dur="1000"/>
                                        <p:tgtEl>
                                          <p:spTgt spid="159"/>
                                        </p:tgtEl>
                                      </p:cBhvr>
                                    </p:animEffect>
                                  </p:childTnLst>
                                </p:cTn>
                              </p:par>
                            </p:childTnLst>
                          </p:cTn>
                        </p:par>
                        <p:par>
                          <p:cTn id="80" fill="hold">
                            <p:stCondLst>
                              <p:cond delay="6000"/>
                            </p:stCondLst>
                            <p:childTnLst>
                              <p:par>
                                <p:cTn id="81" presetID="22" presetClass="entr" presetSubtype="1" fill="hold" grpId="0" nodeType="afterEffect">
                                  <p:stCondLst>
                                    <p:cond delay="0"/>
                                  </p:stCondLst>
                                  <p:childTnLst>
                                    <p:set>
                                      <p:cBhvr>
                                        <p:cTn id="82" dur="1" fill="hold">
                                          <p:stCondLst>
                                            <p:cond delay="0"/>
                                          </p:stCondLst>
                                        </p:cTn>
                                        <p:tgtEl>
                                          <p:spTgt spid="120"/>
                                        </p:tgtEl>
                                        <p:attrNameLst>
                                          <p:attrName>style.visibility</p:attrName>
                                        </p:attrNameLst>
                                      </p:cBhvr>
                                      <p:to>
                                        <p:strVal val="visible"/>
                                      </p:to>
                                    </p:set>
                                    <p:animEffect transition="in" filter="wipe(up)">
                                      <p:cBhvr>
                                        <p:cTn id="83" dur="200"/>
                                        <p:tgtEl>
                                          <p:spTgt spid="120"/>
                                        </p:tgtEl>
                                      </p:cBhvr>
                                    </p:animEffect>
                                  </p:childTnLst>
                                </p:cTn>
                              </p:par>
                            </p:childTnLst>
                          </p:cTn>
                        </p:par>
                        <p:par>
                          <p:cTn id="84" fill="hold">
                            <p:stCondLst>
                              <p:cond delay="6200"/>
                            </p:stCondLst>
                            <p:childTnLst>
                              <p:par>
                                <p:cTn id="85" presetID="22" presetClass="entr" presetSubtype="1" fill="hold" grpId="0" nodeType="afterEffect">
                                  <p:stCondLst>
                                    <p:cond delay="0"/>
                                  </p:stCondLst>
                                  <p:childTnLst>
                                    <p:set>
                                      <p:cBhvr>
                                        <p:cTn id="86" dur="1" fill="hold">
                                          <p:stCondLst>
                                            <p:cond delay="0"/>
                                          </p:stCondLst>
                                        </p:cTn>
                                        <p:tgtEl>
                                          <p:spTgt spid="121"/>
                                        </p:tgtEl>
                                        <p:attrNameLst>
                                          <p:attrName>style.visibility</p:attrName>
                                        </p:attrNameLst>
                                      </p:cBhvr>
                                      <p:to>
                                        <p:strVal val="visible"/>
                                      </p:to>
                                    </p:set>
                                    <p:animEffect transition="in" filter="wipe(up)">
                                      <p:cBhvr>
                                        <p:cTn id="87" dur="200"/>
                                        <p:tgtEl>
                                          <p:spTgt spid="121"/>
                                        </p:tgtEl>
                                      </p:cBhvr>
                                    </p:animEffect>
                                  </p:childTnLst>
                                </p:cTn>
                              </p:par>
                            </p:childTnLst>
                          </p:cTn>
                        </p:par>
                        <p:par>
                          <p:cTn id="88" fill="hold">
                            <p:stCondLst>
                              <p:cond delay="6400"/>
                            </p:stCondLst>
                            <p:childTnLst>
                              <p:par>
                                <p:cTn id="89" presetID="22" presetClass="entr" presetSubtype="1" fill="hold" grpId="0" nodeType="afterEffect">
                                  <p:stCondLst>
                                    <p:cond delay="0"/>
                                  </p:stCondLst>
                                  <p:childTnLst>
                                    <p:set>
                                      <p:cBhvr>
                                        <p:cTn id="90" dur="1" fill="hold">
                                          <p:stCondLst>
                                            <p:cond delay="0"/>
                                          </p:stCondLst>
                                        </p:cTn>
                                        <p:tgtEl>
                                          <p:spTgt spid="122"/>
                                        </p:tgtEl>
                                        <p:attrNameLst>
                                          <p:attrName>style.visibility</p:attrName>
                                        </p:attrNameLst>
                                      </p:cBhvr>
                                      <p:to>
                                        <p:strVal val="visible"/>
                                      </p:to>
                                    </p:set>
                                    <p:animEffect transition="in" filter="wipe(up)">
                                      <p:cBhvr>
                                        <p:cTn id="91" dur="200"/>
                                        <p:tgtEl>
                                          <p:spTgt spid="122"/>
                                        </p:tgtEl>
                                      </p:cBhvr>
                                    </p:animEffect>
                                  </p:childTnLst>
                                </p:cTn>
                              </p:par>
                            </p:childTnLst>
                          </p:cTn>
                        </p:par>
                        <p:par>
                          <p:cTn id="92" fill="hold">
                            <p:stCondLst>
                              <p:cond delay="6600"/>
                            </p:stCondLst>
                            <p:childTnLst>
                              <p:par>
                                <p:cTn id="93" presetID="22" presetClass="entr" presetSubtype="1" fill="hold" grpId="0" nodeType="afterEffect">
                                  <p:stCondLst>
                                    <p:cond delay="0"/>
                                  </p:stCondLst>
                                  <p:childTnLst>
                                    <p:set>
                                      <p:cBhvr>
                                        <p:cTn id="94" dur="1" fill="hold">
                                          <p:stCondLst>
                                            <p:cond delay="0"/>
                                          </p:stCondLst>
                                        </p:cTn>
                                        <p:tgtEl>
                                          <p:spTgt spid="123"/>
                                        </p:tgtEl>
                                        <p:attrNameLst>
                                          <p:attrName>style.visibility</p:attrName>
                                        </p:attrNameLst>
                                      </p:cBhvr>
                                      <p:to>
                                        <p:strVal val="visible"/>
                                      </p:to>
                                    </p:set>
                                    <p:animEffect transition="in" filter="wipe(up)">
                                      <p:cBhvr>
                                        <p:cTn id="95" dur="200"/>
                                        <p:tgtEl>
                                          <p:spTgt spid="123"/>
                                        </p:tgtEl>
                                      </p:cBhvr>
                                    </p:animEffect>
                                  </p:childTnLst>
                                </p:cTn>
                              </p:par>
                            </p:childTnLst>
                          </p:cTn>
                        </p:par>
                        <p:par>
                          <p:cTn id="96" fill="hold">
                            <p:stCondLst>
                              <p:cond delay="6800"/>
                            </p:stCondLst>
                            <p:childTnLst>
                              <p:par>
                                <p:cTn id="97" presetID="22" presetClass="entr" presetSubtype="1" fill="hold" grpId="0" nodeType="afterEffect">
                                  <p:stCondLst>
                                    <p:cond delay="0"/>
                                  </p:stCondLst>
                                  <p:childTnLst>
                                    <p:set>
                                      <p:cBhvr>
                                        <p:cTn id="98" dur="1" fill="hold">
                                          <p:stCondLst>
                                            <p:cond delay="0"/>
                                          </p:stCondLst>
                                        </p:cTn>
                                        <p:tgtEl>
                                          <p:spTgt spid="124"/>
                                        </p:tgtEl>
                                        <p:attrNameLst>
                                          <p:attrName>style.visibility</p:attrName>
                                        </p:attrNameLst>
                                      </p:cBhvr>
                                      <p:to>
                                        <p:strVal val="visible"/>
                                      </p:to>
                                    </p:set>
                                    <p:animEffect transition="in" filter="wipe(up)">
                                      <p:cBhvr>
                                        <p:cTn id="99" dur="200"/>
                                        <p:tgtEl>
                                          <p:spTgt spid="124"/>
                                        </p:tgtEl>
                                      </p:cBhvr>
                                    </p:animEffect>
                                  </p:childTnLst>
                                </p:cTn>
                              </p:par>
                            </p:childTnLst>
                          </p:cTn>
                        </p:par>
                        <p:par>
                          <p:cTn id="100" fill="hold">
                            <p:stCondLst>
                              <p:cond delay="7000"/>
                            </p:stCondLst>
                            <p:childTnLst>
                              <p:par>
                                <p:cTn id="101" presetID="22" presetClass="entr" presetSubtype="1" fill="hold" grpId="0" nodeType="afterEffect">
                                  <p:stCondLst>
                                    <p:cond delay="0"/>
                                  </p:stCondLst>
                                  <p:childTnLst>
                                    <p:set>
                                      <p:cBhvr>
                                        <p:cTn id="102" dur="1" fill="hold">
                                          <p:stCondLst>
                                            <p:cond delay="0"/>
                                          </p:stCondLst>
                                        </p:cTn>
                                        <p:tgtEl>
                                          <p:spTgt spid="127"/>
                                        </p:tgtEl>
                                        <p:attrNameLst>
                                          <p:attrName>style.visibility</p:attrName>
                                        </p:attrNameLst>
                                      </p:cBhvr>
                                      <p:to>
                                        <p:strVal val="visible"/>
                                      </p:to>
                                    </p:set>
                                    <p:animEffect transition="in" filter="wipe(up)">
                                      <p:cBhvr>
                                        <p:cTn id="103" dur="200"/>
                                        <p:tgtEl>
                                          <p:spTgt spid="127"/>
                                        </p:tgtEl>
                                      </p:cBhvr>
                                    </p:animEffect>
                                  </p:childTnLst>
                                </p:cTn>
                              </p:par>
                            </p:childTnLst>
                          </p:cTn>
                        </p:par>
                        <p:par>
                          <p:cTn id="104" fill="hold">
                            <p:stCondLst>
                              <p:cond delay="7200"/>
                            </p:stCondLst>
                            <p:childTnLst>
                              <p:par>
                                <p:cTn id="105" presetID="22" presetClass="entr" presetSubtype="1" fill="hold" grpId="0" nodeType="afterEffect">
                                  <p:stCondLst>
                                    <p:cond delay="0"/>
                                  </p:stCondLst>
                                  <p:childTnLst>
                                    <p:set>
                                      <p:cBhvr>
                                        <p:cTn id="106" dur="1" fill="hold">
                                          <p:stCondLst>
                                            <p:cond delay="0"/>
                                          </p:stCondLst>
                                        </p:cTn>
                                        <p:tgtEl>
                                          <p:spTgt spid="125"/>
                                        </p:tgtEl>
                                        <p:attrNameLst>
                                          <p:attrName>style.visibility</p:attrName>
                                        </p:attrNameLst>
                                      </p:cBhvr>
                                      <p:to>
                                        <p:strVal val="visible"/>
                                      </p:to>
                                    </p:set>
                                    <p:animEffect transition="in" filter="wipe(up)">
                                      <p:cBhvr>
                                        <p:cTn id="107" dur="200"/>
                                        <p:tgtEl>
                                          <p:spTgt spid="125"/>
                                        </p:tgtEl>
                                      </p:cBhvr>
                                    </p:animEffect>
                                  </p:childTnLst>
                                </p:cTn>
                              </p:par>
                            </p:childTnLst>
                          </p:cTn>
                        </p:par>
                        <p:par>
                          <p:cTn id="108" fill="hold">
                            <p:stCondLst>
                              <p:cond delay="7400"/>
                            </p:stCondLst>
                            <p:childTnLst>
                              <p:par>
                                <p:cTn id="109" presetID="22" presetClass="entr" presetSubtype="1" fill="hold" grpId="0" nodeType="afterEffect">
                                  <p:stCondLst>
                                    <p:cond delay="0"/>
                                  </p:stCondLst>
                                  <p:childTnLst>
                                    <p:set>
                                      <p:cBhvr>
                                        <p:cTn id="110" dur="1" fill="hold">
                                          <p:stCondLst>
                                            <p:cond delay="0"/>
                                          </p:stCondLst>
                                        </p:cTn>
                                        <p:tgtEl>
                                          <p:spTgt spid="160"/>
                                        </p:tgtEl>
                                        <p:attrNameLst>
                                          <p:attrName>style.visibility</p:attrName>
                                        </p:attrNameLst>
                                      </p:cBhvr>
                                      <p:to>
                                        <p:strVal val="visible"/>
                                      </p:to>
                                    </p:set>
                                    <p:animEffect transition="in" filter="wipe(up)">
                                      <p:cBhvr>
                                        <p:cTn id="111" dur="1000"/>
                                        <p:tgtEl>
                                          <p:spTgt spid="160"/>
                                        </p:tgtEl>
                                      </p:cBhvr>
                                    </p:animEffect>
                                  </p:childTnLst>
                                </p:cTn>
                              </p:par>
                            </p:childTnLst>
                          </p:cTn>
                        </p:par>
                        <p:par>
                          <p:cTn id="112" fill="hold">
                            <p:stCondLst>
                              <p:cond delay="8400"/>
                            </p:stCondLst>
                            <p:childTnLst>
                              <p:par>
                                <p:cTn id="113" presetID="22" presetClass="entr" presetSubtype="1" fill="hold" grpId="0" nodeType="afterEffect">
                                  <p:stCondLst>
                                    <p:cond delay="0"/>
                                  </p:stCondLst>
                                  <p:childTnLst>
                                    <p:set>
                                      <p:cBhvr>
                                        <p:cTn id="114" dur="1" fill="hold">
                                          <p:stCondLst>
                                            <p:cond delay="0"/>
                                          </p:stCondLst>
                                        </p:cTn>
                                        <p:tgtEl>
                                          <p:spTgt spid="133"/>
                                        </p:tgtEl>
                                        <p:attrNameLst>
                                          <p:attrName>style.visibility</p:attrName>
                                        </p:attrNameLst>
                                      </p:cBhvr>
                                      <p:to>
                                        <p:strVal val="visible"/>
                                      </p:to>
                                    </p:set>
                                    <p:animEffect transition="in" filter="wipe(up)">
                                      <p:cBhvr>
                                        <p:cTn id="115" dur="200"/>
                                        <p:tgtEl>
                                          <p:spTgt spid="133"/>
                                        </p:tgtEl>
                                      </p:cBhvr>
                                    </p:animEffect>
                                  </p:childTnLst>
                                </p:cTn>
                              </p:par>
                            </p:childTnLst>
                          </p:cTn>
                        </p:par>
                        <p:par>
                          <p:cTn id="116" fill="hold">
                            <p:stCondLst>
                              <p:cond delay="8600"/>
                            </p:stCondLst>
                            <p:childTnLst>
                              <p:par>
                                <p:cTn id="117" presetID="22" presetClass="entr" presetSubtype="1" fill="hold" grpId="0" nodeType="afterEffect">
                                  <p:stCondLst>
                                    <p:cond delay="0"/>
                                  </p:stCondLst>
                                  <p:childTnLst>
                                    <p:set>
                                      <p:cBhvr>
                                        <p:cTn id="118" dur="1" fill="hold">
                                          <p:stCondLst>
                                            <p:cond delay="0"/>
                                          </p:stCondLst>
                                        </p:cTn>
                                        <p:tgtEl>
                                          <p:spTgt spid="134"/>
                                        </p:tgtEl>
                                        <p:attrNameLst>
                                          <p:attrName>style.visibility</p:attrName>
                                        </p:attrNameLst>
                                      </p:cBhvr>
                                      <p:to>
                                        <p:strVal val="visible"/>
                                      </p:to>
                                    </p:set>
                                    <p:animEffect transition="in" filter="wipe(up)">
                                      <p:cBhvr>
                                        <p:cTn id="119" dur="200"/>
                                        <p:tgtEl>
                                          <p:spTgt spid="134"/>
                                        </p:tgtEl>
                                      </p:cBhvr>
                                    </p:animEffect>
                                  </p:childTnLst>
                                </p:cTn>
                              </p:par>
                            </p:childTnLst>
                          </p:cTn>
                        </p:par>
                        <p:par>
                          <p:cTn id="120" fill="hold">
                            <p:stCondLst>
                              <p:cond delay="8800"/>
                            </p:stCondLst>
                            <p:childTnLst>
                              <p:par>
                                <p:cTn id="121" presetID="22" presetClass="entr" presetSubtype="1" fill="hold" grpId="0" nodeType="afterEffect">
                                  <p:stCondLst>
                                    <p:cond delay="0"/>
                                  </p:stCondLst>
                                  <p:childTnLst>
                                    <p:set>
                                      <p:cBhvr>
                                        <p:cTn id="122" dur="1" fill="hold">
                                          <p:stCondLst>
                                            <p:cond delay="0"/>
                                          </p:stCondLst>
                                        </p:cTn>
                                        <p:tgtEl>
                                          <p:spTgt spid="135"/>
                                        </p:tgtEl>
                                        <p:attrNameLst>
                                          <p:attrName>style.visibility</p:attrName>
                                        </p:attrNameLst>
                                      </p:cBhvr>
                                      <p:to>
                                        <p:strVal val="visible"/>
                                      </p:to>
                                    </p:set>
                                    <p:animEffect transition="in" filter="wipe(up)">
                                      <p:cBhvr>
                                        <p:cTn id="123" dur="200"/>
                                        <p:tgtEl>
                                          <p:spTgt spid="135"/>
                                        </p:tgtEl>
                                      </p:cBhvr>
                                    </p:animEffect>
                                  </p:childTnLst>
                                </p:cTn>
                              </p:par>
                            </p:childTnLst>
                          </p:cTn>
                        </p:par>
                        <p:par>
                          <p:cTn id="124" fill="hold">
                            <p:stCondLst>
                              <p:cond delay="9000"/>
                            </p:stCondLst>
                            <p:childTnLst>
                              <p:par>
                                <p:cTn id="125" presetID="22" presetClass="entr" presetSubtype="1" fill="hold" grpId="0" nodeType="afterEffect">
                                  <p:stCondLst>
                                    <p:cond delay="0"/>
                                  </p:stCondLst>
                                  <p:childTnLst>
                                    <p:set>
                                      <p:cBhvr>
                                        <p:cTn id="126" dur="1" fill="hold">
                                          <p:stCondLst>
                                            <p:cond delay="0"/>
                                          </p:stCondLst>
                                        </p:cTn>
                                        <p:tgtEl>
                                          <p:spTgt spid="136"/>
                                        </p:tgtEl>
                                        <p:attrNameLst>
                                          <p:attrName>style.visibility</p:attrName>
                                        </p:attrNameLst>
                                      </p:cBhvr>
                                      <p:to>
                                        <p:strVal val="visible"/>
                                      </p:to>
                                    </p:set>
                                    <p:animEffect transition="in" filter="wipe(up)">
                                      <p:cBhvr>
                                        <p:cTn id="127" dur="200"/>
                                        <p:tgtEl>
                                          <p:spTgt spid="136"/>
                                        </p:tgtEl>
                                      </p:cBhvr>
                                    </p:animEffect>
                                  </p:childTnLst>
                                </p:cTn>
                              </p:par>
                            </p:childTnLst>
                          </p:cTn>
                        </p:par>
                        <p:par>
                          <p:cTn id="128" fill="hold">
                            <p:stCondLst>
                              <p:cond delay="9200"/>
                            </p:stCondLst>
                            <p:childTnLst>
                              <p:par>
                                <p:cTn id="129" presetID="22" presetClass="entr" presetSubtype="1" fill="hold" grpId="0" nodeType="afterEffect">
                                  <p:stCondLst>
                                    <p:cond delay="0"/>
                                  </p:stCondLst>
                                  <p:childTnLst>
                                    <p:set>
                                      <p:cBhvr>
                                        <p:cTn id="130" dur="1" fill="hold">
                                          <p:stCondLst>
                                            <p:cond delay="0"/>
                                          </p:stCondLst>
                                        </p:cTn>
                                        <p:tgtEl>
                                          <p:spTgt spid="137"/>
                                        </p:tgtEl>
                                        <p:attrNameLst>
                                          <p:attrName>style.visibility</p:attrName>
                                        </p:attrNameLst>
                                      </p:cBhvr>
                                      <p:to>
                                        <p:strVal val="visible"/>
                                      </p:to>
                                    </p:set>
                                    <p:animEffect transition="in" filter="wipe(up)">
                                      <p:cBhvr>
                                        <p:cTn id="131" dur="200"/>
                                        <p:tgtEl>
                                          <p:spTgt spid="137"/>
                                        </p:tgtEl>
                                      </p:cBhvr>
                                    </p:animEffect>
                                  </p:childTnLst>
                                </p:cTn>
                              </p:par>
                            </p:childTnLst>
                          </p:cTn>
                        </p:par>
                        <p:par>
                          <p:cTn id="132" fill="hold">
                            <p:stCondLst>
                              <p:cond delay="9400"/>
                            </p:stCondLst>
                            <p:childTnLst>
                              <p:par>
                                <p:cTn id="133" presetID="22" presetClass="entr" presetSubtype="1" fill="hold" grpId="0" nodeType="afterEffect">
                                  <p:stCondLst>
                                    <p:cond delay="0"/>
                                  </p:stCondLst>
                                  <p:childTnLst>
                                    <p:set>
                                      <p:cBhvr>
                                        <p:cTn id="134" dur="1" fill="hold">
                                          <p:stCondLst>
                                            <p:cond delay="0"/>
                                          </p:stCondLst>
                                        </p:cTn>
                                        <p:tgtEl>
                                          <p:spTgt spid="140"/>
                                        </p:tgtEl>
                                        <p:attrNameLst>
                                          <p:attrName>style.visibility</p:attrName>
                                        </p:attrNameLst>
                                      </p:cBhvr>
                                      <p:to>
                                        <p:strVal val="visible"/>
                                      </p:to>
                                    </p:set>
                                    <p:animEffect transition="in" filter="wipe(up)">
                                      <p:cBhvr>
                                        <p:cTn id="135" dur="200"/>
                                        <p:tgtEl>
                                          <p:spTgt spid="140"/>
                                        </p:tgtEl>
                                      </p:cBhvr>
                                    </p:animEffect>
                                  </p:childTnLst>
                                </p:cTn>
                              </p:par>
                            </p:childTnLst>
                          </p:cTn>
                        </p:par>
                        <p:par>
                          <p:cTn id="136" fill="hold">
                            <p:stCondLst>
                              <p:cond delay="9600"/>
                            </p:stCondLst>
                            <p:childTnLst>
                              <p:par>
                                <p:cTn id="137" presetID="22" presetClass="entr" presetSubtype="1" fill="hold" grpId="0" nodeType="afterEffect">
                                  <p:stCondLst>
                                    <p:cond delay="0"/>
                                  </p:stCondLst>
                                  <p:childTnLst>
                                    <p:set>
                                      <p:cBhvr>
                                        <p:cTn id="138" dur="1" fill="hold">
                                          <p:stCondLst>
                                            <p:cond delay="0"/>
                                          </p:stCondLst>
                                        </p:cTn>
                                        <p:tgtEl>
                                          <p:spTgt spid="138"/>
                                        </p:tgtEl>
                                        <p:attrNameLst>
                                          <p:attrName>style.visibility</p:attrName>
                                        </p:attrNameLst>
                                      </p:cBhvr>
                                      <p:to>
                                        <p:strVal val="visible"/>
                                      </p:to>
                                    </p:set>
                                    <p:animEffect transition="in" filter="wipe(up)">
                                      <p:cBhvr>
                                        <p:cTn id="139" dur="200"/>
                                        <p:tgtEl>
                                          <p:spTgt spid="138"/>
                                        </p:tgtEl>
                                      </p:cBhvr>
                                    </p:animEffect>
                                  </p:childTnLst>
                                </p:cTn>
                              </p:par>
                            </p:childTnLst>
                          </p:cTn>
                        </p:par>
                        <p:par>
                          <p:cTn id="140" fill="hold">
                            <p:stCondLst>
                              <p:cond delay="9800"/>
                            </p:stCondLst>
                            <p:childTnLst>
                              <p:par>
                                <p:cTn id="141" presetID="22" presetClass="entr" presetSubtype="1" fill="hold" grpId="0" nodeType="afterEffect">
                                  <p:stCondLst>
                                    <p:cond delay="0"/>
                                  </p:stCondLst>
                                  <p:childTnLst>
                                    <p:set>
                                      <p:cBhvr>
                                        <p:cTn id="142" dur="1" fill="hold">
                                          <p:stCondLst>
                                            <p:cond delay="0"/>
                                          </p:stCondLst>
                                        </p:cTn>
                                        <p:tgtEl>
                                          <p:spTgt spid="161"/>
                                        </p:tgtEl>
                                        <p:attrNameLst>
                                          <p:attrName>style.visibility</p:attrName>
                                        </p:attrNameLst>
                                      </p:cBhvr>
                                      <p:to>
                                        <p:strVal val="visible"/>
                                      </p:to>
                                    </p:set>
                                    <p:animEffect transition="in" filter="wipe(up)">
                                      <p:cBhvr>
                                        <p:cTn id="143" dur="1000"/>
                                        <p:tgtEl>
                                          <p:spTgt spid="161"/>
                                        </p:tgtEl>
                                      </p:cBhvr>
                                    </p:animEffect>
                                  </p:childTnLst>
                                </p:cTn>
                              </p:par>
                            </p:childTnLst>
                          </p:cTn>
                        </p:par>
                        <p:par>
                          <p:cTn id="144" fill="hold">
                            <p:stCondLst>
                              <p:cond delay="10800"/>
                            </p:stCondLst>
                            <p:childTnLst>
                              <p:par>
                                <p:cTn id="145" presetID="22" presetClass="entr" presetSubtype="8" fill="hold" grpId="0" nodeType="afterEffect">
                                  <p:stCondLst>
                                    <p:cond delay="0"/>
                                  </p:stCondLst>
                                  <p:childTnLst>
                                    <p:set>
                                      <p:cBhvr>
                                        <p:cTn id="146" dur="1" fill="hold">
                                          <p:stCondLst>
                                            <p:cond delay="0"/>
                                          </p:stCondLst>
                                        </p:cTn>
                                        <p:tgtEl>
                                          <p:spTgt spid="164"/>
                                        </p:tgtEl>
                                        <p:attrNameLst>
                                          <p:attrName>style.visibility</p:attrName>
                                        </p:attrNameLst>
                                      </p:cBhvr>
                                      <p:to>
                                        <p:strVal val="visible"/>
                                      </p:to>
                                    </p:set>
                                    <p:animEffect transition="in" filter="wipe(left)">
                                      <p:cBhvr>
                                        <p:cTn id="147" dur="2000"/>
                                        <p:tgtEl>
                                          <p:spTgt spid="164"/>
                                        </p:tgtEl>
                                      </p:cBhvr>
                                    </p:animEffect>
                                  </p:childTnLst>
                                </p:cTn>
                              </p:par>
                              <p:par>
                                <p:cTn id="148" presetID="22" presetClass="exit" presetSubtype="8" fill="hold" grpId="1" nodeType="withEffect">
                                  <p:stCondLst>
                                    <p:cond delay="0"/>
                                  </p:stCondLst>
                                  <p:childTnLst>
                                    <p:animEffect transition="out" filter="wipe(left)">
                                      <p:cBhvr>
                                        <p:cTn id="149" dur="2000"/>
                                        <p:tgtEl>
                                          <p:spTgt spid="50"/>
                                        </p:tgtEl>
                                      </p:cBhvr>
                                    </p:animEffect>
                                    <p:set>
                                      <p:cBhvr>
                                        <p:cTn id="150" dur="1" fill="hold">
                                          <p:stCondLst>
                                            <p:cond delay="1999"/>
                                          </p:stCondLst>
                                        </p:cTn>
                                        <p:tgtEl>
                                          <p:spTgt spid="5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50" grpId="0" animBg="1"/>
      <p:bldP spid="50" grpId="1" animBg="1"/>
      <p:bldP spid="54" grpId="0" animBg="1"/>
      <p:bldP spid="77" grpId="0" animBg="1"/>
      <p:bldP spid="81" grpId="0" animBg="1"/>
      <p:bldP spid="82" grpId="0" animBg="1"/>
      <p:bldP spid="86" grpId="0" animBg="1"/>
      <p:bldP spid="90" grpId="0" animBg="1"/>
      <p:bldP spid="97" grpId="0" animBg="1"/>
      <p:bldP spid="107" grpId="0" animBg="1"/>
      <p:bldP spid="108" grpId="0" animBg="1"/>
      <p:bldP spid="109" grpId="0" animBg="1"/>
      <p:bldP spid="110" grpId="0" animBg="1"/>
      <p:bldP spid="111" grpId="0" animBg="1"/>
      <p:bldP spid="112" grpId="0" animBg="1"/>
      <p:bldP spid="113" grpId="0" animBg="1"/>
      <p:bldP spid="114" grpId="0" animBg="1"/>
      <p:bldP spid="120" grpId="0" animBg="1"/>
      <p:bldP spid="121" grpId="0" animBg="1"/>
      <p:bldP spid="122" grpId="0" animBg="1"/>
      <p:bldP spid="123" grpId="0" animBg="1"/>
      <p:bldP spid="124" grpId="0" animBg="1"/>
      <p:bldP spid="125" grpId="0" animBg="1"/>
      <p:bldP spid="127" grpId="0" animBg="1"/>
      <p:bldP spid="133" grpId="0" animBg="1"/>
      <p:bldP spid="134" grpId="0" animBg="1"/>
      <p:bldP spid="135" grpId="0" animBg="1"/>
      <p:bldP spid="136" grpId="0" animBg="1"/>
      <p:bldP spid="137" grpId="0" animBg="1"/>
      <p:bldP spid="138" grpId="0" animBg="1"/>
      <p:bldP spid="140" grpId="0" animBg="1"/>
      <p:bldP spid="159" grpId="0" animBg="1"/>
      <p:bldP spid="160" grpId="0" animBg="1"/>
      <p:bldP spid="161" grpId="0" animBg="1"/>
      <p:bldP spid="16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09355" y="152400"/>
            <a:ext cx="5773291" cy="461665"/>
          </a:xfrm>
          <a:prstGeom prst="rect">
            <a:avLst/>
          </a:prstGeom>
          <a:solidFill>
            <a:schemeClr val="accent1">
              <a:lumMod val="20000"/>
              <a:lumOff val="80000"/>
            </a:schemeClr>
          </a:solidFill>
          <a:ln w="28575">
            <a:solidFill>
              <a:schemeClr val="tx2">
                <a:lumMod val="60000"/>
                <a:lumOff val="40000"/>
              </a:schemeClr>
            </a:solidFill>
          </a:ln>
        </p:spPr>
        <p:txBody>
          <a:bodyPr wrap="square" rtlCol="0">
            <a:spAutoFit/>
          </a:bodyPr>
          <a:lstStyle/>
          <a:p>
            <a:r>
              <a:rPr lang="en-GB" sz="2400" b="1" dirty="0" smtClean="0">
                <a:solidFill>
                  <a:srgbClr val="FF0000"/>
                </a:solidFill>
              </a:rPr>
              <a:t>Repetition: </a:t>
            </a:r>
            <a:r>
              <a:rPr lang="en-GB" sz="2400" b="1" dirty="0" smtClean="0">
                <a:solidFill>
                  <a:srgbClr val="002060"/>
                </a:solidFill>
              </a:rPr>
              <a:t>The need for Looping Constructs</a:t>
            </a:r>
            <a:endParaRPr lang="en-GB" sz="2400" b="1" dirty="0">
              <a:solidFill>
                <a:srgbClr val="002060"/>
              </a:solidFill>
            </a:endParaRPr>
          </a:p>
        </p:txBody>
      </p:sp>
      <p:sp>
        <p:nvSpPr>
          <p:cNvPr id="52" name="TextBox 51"/>
          <p:cNvSpPr txBox="1"/>
          <p:nvPr/>
        </p:nvSpPr>
        <p:spPr>
          <a:xfrm>
            <a:off x="150128" y="758935"/>
            <a:ext cx="11909350" cy="523220"/>
          </a:xfrm>
          <a:prstGeom prst="rect">
            <a:avLst/>
          </a:prstGeom>
          <a:solidFill>
            <a:schemeClr val="accent3">
              <a:lumMod val="20000"/>
              <a:lumOff val="80000"/>
            </a:schemeClr>
          </a:solidFill>
        </p:spPr>
        <p:txBody>
          <a:bodyPr wrap="square" rtlCol="0">
            <a:spAutoFit/>
          </a:bodyPr>
          <a:lstStyle/>
          <a:p>
            <a:r>
              <a:rPr lang="en-GB" sz="2800" dirty="0" smtClean="0"/>
              <a:t>Mindless duplication of the definition of a task that needs to be repeated works.</a:t>
            </a:r>
          </a:p>
        </p:txBody>
      </p:sp>
      <p:sp>
        <p:nvSpPr>
          <p:cNvPr id="53" name="TextBox 52"/>
          <p:cNvSpPr txBox="1"/>
          <p:nvPr/>
        </p:nvSpPr>
        <p:spPr>
          <a:xfrm>
            <a:off x="150128" y="2196267"/>
            <a:ext cx="11909350" cy="954107"/>
          </a:xfrm>
          <a:prstGeom prst="rect">
            <a:avLst/>
          </a:prstGeom>
          <a:solidFill>
            <a:schemeClr val="accent3">
              <a:lumMod val="20000"/>
              <a:lumOff val="80000"/>
            </a:schemeClr>
          </a:solidFill>
        </p:spPr>
        <p:txBody>
          <a:bodyPr wrap="square" rtlCol="0">
            <a:spAutoFit/>
          </a:bodyPr>
          <a:lstStyle/>
          <a:p>
            <a:r>
              <a:rPr lang="en-GB" sz="2800" dirty="0" smtClean="0"/>
              <a:t>However, it is the most stupid of the ways to construct a definition of a task that needs to be executed repeatedly.</a:t>
            </a:r>
          </a:p>
        </p:txBody>
      </p:sp>
      <p:sp>
        <p:nvSpPr>
          <p:cNvPr id="55" name="TextBox 54"/>
          <p:cNvSpPr txBox="1"/>
          <p:nvPr/>
        </p:nvSpPr>
        <p:spPr>
          <a:xfrm>
            <a:off x="150128" y="4064486"/>
            <a:ext cx="11909350" cy="954107"/>
          </a:xfrm>
          <a:prstGeom prst="rect">
            <a:avLst/>
          </a:prstGeom>
          <a:solidFill>
            <a:schemeClr val="accent3">
              <a:lumMod val="20000"/>
              <a:lumOff val="80000"/>
            </a:schemeClr>
          </a:solidFill>
        </p:spPr>
        <p:txBody>
          <a:bodyPr wrap="square" rtlCol="0">
            <a:spAutoFit/>
          </a:bodyPr>
          <a:lstStyle/>
          <a:p>
            <a:r>
              <a:rPr lang="en-GB" sz="2800" dirty="0" smtClean="0"/>
              <a:t>Far better to surround a single specification of the task to be repeated with some form of </a:t>
            </a:r>
            <a:r>
              <a:rPr lang="en-GB" sz="2800" b="1" dirty="0" smtClean="0"/>
              <a:t>Repetition</a:t>
            </a:r>
            <a:r>
              <a:rPr lang="en-GB" sz="2800" dirty="0" smtClean="0"/>
              <a:t> (or </a:t>
            </a:r>
            <a:r>
              <a:rPr lang="en-GB" sz="2800" b="1" dirty="0" smtClean="0"/>
              <a:t>Looping</a:t>
            </a:r>
            <a:r>
              <a:rPr lang="en-GB" sz="2800" dirty="0" smtClean="0"/>
              <a:t>) </a:t>
            </a:r>
            <a:r>
              <a:rPr lang="en-GB" sz="2800" b="1" dirty="0" smtClean="0"/>
              <a:t>Construct</a:t>
            </a:r>
            <a:r>
              <a:rPr lang="en-GB" sz="2800" dirty="0" smtClean="0"/>
              <a:t>.</a:t>
            </a:r>
          </a:p>
        </p:txBody>
      </p:sp>
      <p:sp>
        <p:nvSpPr>
          <p:cNvPr id="56" name="TextBox 55"/>
          <p:cNvSpPr txBox="1"/>
          <p:nvPr/>
        </p:nvSpPr>
        <p:spPr>
          <a:xfrm>
            <a:off x="989527" y="5932704"/>
            <a:ext cx="10212946" cy="523220"/>
          </a:xfrm>
          <a:prstGeom prst="rect">
            <a:avLst/>
          </a:prstGeom>
          <a:solidFill>
            <a:schemeClr val="accent4">
              <a:lumMod val="60000"/>
              <a:lumOff val="40000"/>
            </a:schemeClr>
          </a:solidFill>
        </p:spPr>
        <p:txBody>
          <a:bodyPr wrap="square" rtlCol="0">
            <a:spAutoFit/>
          </a:bodyPr>
          <a:lstStyle/>
          <a:p>
            <a:r>
              <a:rPr lang="en-GB" sz="2800" dirty="0" smtClean="0"/>
              <a:t>There are three obvious ways to arrange such a </a:t>
            </a:r>
            <a:r>
              <a:rPr lang="en-GB" sz="2800" b="1" dirty="0" smtClean="0"/>
              <a:t>Looping Construct</a:t>
            </a:r>
          </a:p>
        </p:txBody>
      </p:sp>
    </p:spTree>
    <p:custDataLst>
      <p:tags r:id="rId1"/>
    </p:custDataLst>
    <p:extLst>
      <p:ext uri="{BB962C8B-B14F-4D97-AF65-F5344CB8AC3E}">
        <p14:creationId xmlns:p14="http://schemas.microsoft.com/office/powerpoint/2010/main" val="443403590"/>
      </p:ext>
    </p:extLst>
  </p:cSld>
  <p:clrMapOvr>
    <a:masterClrMapping/>
  </p:clrMapOvr>
  <mc:AlternateContent xmlns:mc="http://schemas.openxmlformats.org/markup-compatibility/2006" xmlns:p14="http://schemas.microsoft.com/office/powerpoint/2010/main">
    <mc:Choice Requires="p14">
      <p:transition spd="slow" p14:dur="2000" advTm="31025"/>
    </mc:Choice>
    <mc:Fallback xmlns="">
      <p:transition spd="slow" advTm="310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2000"/>
                                        <p:tgtEl>
                                          <p:spTgt spid="5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3"/>
                                        </p:tgtEl>
                                        <p:attrNameLst>
                                          <p:attrName>style.visibility</p:attrName>
                                        </p:attrNameLst>
                                      </p:cBhvr>
                                      <p:to>
                                        <p:strVal val="visible"/>
                                      </p:to>
                                    </p:set>
                                    <p:animEffect transition="in" filter="wipe(left)">
                                      <p:cBhvr>
                                        <p:cTn id="12" dur="2000"/>
                                        <p:tgtEl>
                                          <p:spTgt spid="53"/>
                                        </p:tgtEl>
                                      </p:cBhvr>
                                    </p:animEffect>
                                  </p:childTnLst>
                                </p:cTn>
                              </p:par>
                              <p:par>
                                <p:cTn id="13" presetID="9" presetClass="emph" presetSubtype="0" grpId="1" nodeType="withEffect">
                                  <p:stCondLst>
                                    <p:cond delay="0"/>
                                  </p:stCondLst>
                                  <p:childTnLst>
                                    <p:set>
                                      <p:cBhvr rctx="PPT">
                                        <p:cTn id="14" dur="indefinite"/>
                                        <p:tgtEl>
                                          <p:spTgt spid="52"/>
                                        </p:tgtEl>
                                        <p:attrNameLst>
                                          <p:attrName>style.opacity</p:attrName>
                                        </p:attrNameLst>
                                      </p:cBhvr>
                                      <p:to>
                                        <p:strVal val="0.5"/>
                                      </p:to>
                                    </p:set>
                                    <p:animEffect filter="image" prLst="opacity: 0.5">
                                      <p:cBhvr rctx="IE">
                                        <p:cTn id="15" dur="indefinite"/>
                                        <p:tgtEl>
                                          <p:spTgt spid="52"/>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55"/>
                                        </p:tgtEl>
                                        <p:attrNameLst>
                                          <p:attrName>style.visibility</p:attrName>
                                        </p:attrNameLst>
                                      </p:cBhvr>
                                      <p:to>
                                        <p:strVal val="visible"/>
                                      </p:to>
                                    </p:set>
                                    <p:animEffect transition="in" filter="wipe(left)">
                                      <p:cBhvr>
                                        <p:cTn id="20" dur="2000"/>
                                        <p:tgtEl>
                                          <p:spTgt spid="55"/>
                                        </p:tgtEl>
                                      </p:cBhvr>
                                    </p:animEffect>
                                  </p:childTnLst>
                                </p:cTn>
                              </p:par>
                              <p:par>
                                <p:cTn id="21" presetID="9" presetClass="emph" presetSubtype="0" grpId="1" nodeType="withEffect">
                                  <p:stCondLst>
                                    <p:cond delay="0"/>
                                  </p:stCondLst>
                                  <p:childTnLst>
                                    <p:set>
                                      <p:cBhvr rctx="PPT">
                                        <p:cTn id="22" dur="indefinite"/>
                                        <p:tgtEl>
                                          <p:spTgt spid="53"/>
                                        </p:tgtEl>
                                        <p:attrNameLst>
                                          <p:attrName>style.opacity</p:attrName>
                                        </p:attrNameLst>
                                      </p:cBhvr>
                                      <p:to>
                                        <p:strVal val="0.5"/>
                                      </p:to>
                                    </p:set>
                                    <p:animEffect filter="image" prLst="opacity: 0.5">
                                      <p:cBhvr rctx="IE">
                                        <p:cTn id="23" dur="indefinite"/>
                                        <p:tgtEl>
                                          <p:spTgt spid="53"/>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wipe(left)">
                                      <p:cBhvr>
                                        <p:cTn id="28" dur="2000"/>
                                        <p:tgtEl>
                                          <p:spTgt spid="56"/>
                                        </p:tgtEl>
                                      </p:cBhvr>
                                    </p:animEffect>
                                  </p:childTnLst>
                                </p:cTn>
                              </p:par>
                              <p:par>
                                <p:cTn id="29" presetID="9" presetClass="emph" presetSubtype="0" grpId="1" nodeType="withEffect">
                                  <p:stCondLst>
                                    <p:cond delay="0"/>
                                  </p:stCondLst>
                                  <p:childTnLst>
                                    <p:set>
                                      <p:cBhvr rctx="PPT">
                                        <p:cTn id="30" dur="indefinite"/>
                                        <p:tgtEl>
                                          <p:spTgt spid="55"/>
                                        </p:tgtEl>
                                        <p:attrNameLst>
                                          <p:attrName>style.opacity</p:attrName>
                                        </p:attrNameLst>
                                      </p:cBhvr>
                                      <p:to>
                                        <p:strVal val="0.5"/>
                                      </p:to>
                                    </p:set>
                                    <p:animEffect filter="image" prLst="opacity: 0.5">
                                      <p:cBhvr rctx="IE">
                                        <p:cTn id="31" dur="indefinite"/>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2" grpId="1" animBg="1"/>
      <p:bldP spid="53" grpId="0" animBg="1"/>
      <p:bldP spid="53" grpId="1" animBg="1"/>
      <p:bldP spid="55" grpId="0" animBg="1"/>
      <p:bldP spid="55" grpId="1" animBg="1"/>
      <p:bldP spid="5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16168" y="152400"/>
            <a:ext cx="3174715" cy="461665"/>
          </a:xfrm>
          <a:prstGeom prst="rect">
            <a:avLst/>
          </a:prstGeom>
          <a:solidFill>
            <a:schemeClr val="accent1">
              <a:lumMod val="20000"/>
              <a:lumOff val="80000"/>
            </a:schemeClr>
          </a:solidFill>
          <a:ln w="28575">
            <a:solidFill>
              <a:schemeClr val="tx2">
                <a:lumMod val="60000"/>
                <a:lumOff val="40000"/>
              </a:schemeClr>
            </a:solidFill>
          </a:ln>
        </p:spPr>
        <p:txBody>
          <a:bodyPr wrap="none" rtlCol="0">
            <a:spAutoFit/>
          </a:bodyPr>
          <a:lstStyle/>
          <a:p>
            <a:r>
              <a:rPr lang="en-GB" sz="2400" b="1" dirty="0" smtClean="0">
                <a:solidFill>
                  <a:srgbClr val="FF0000"/>
                </a:solidFill>
              </a:rPr>
              <a:t>Repetition: </a:t>
            </a:r>
            <a:r>
              <a:rPr lang="en-GB" sz="2400" b="1" dirty="0" smtClean="0">
                <a:solidFill>
                  <a:srgbClr val="002060"/>
                </a:solidFill>
              </a:rPr>
              <a:t>By counting</a:t>
            </a:r>
            <a:endParaRPr lang="en-GB" sz="2400" b="1" dirty="0">
              <a:solidFill>
                <a:srgbClr val="002060"/>
              </a:solidFill>
            </a:endParaRPr>
          </a:p>
        </p:txBody>
      </p:sp>
      <p:sp>
        <p:nvSpPr>
          <p:cNvPr id="13" name="TextBox 12"/>
          <p:cNvSpPr txBox="1"/>
          <p:nvPr/>
        </p:nvSpPr>
        <p:spPr>
          <a:xfrm>
            <a:off x="150128" y="758935"/>
            <a:ext cx="11909350" cy="1200329"/>
          </a:xfrm>
          <a:prstGeom prst="rect">
            <a:avLst/>
          </a:prstGeom>
          <a:solidFill>
            <a:schemeClr val="accent3">
              <a:lumMod val="20000"/>
              <a:lumOff val="80000"/>
            </a:schemeClr>
          </a:solidFill>
        </p:spPr>
        <p:txBody>
          <a:bodyPr wrap="square" rtlCol="0">
            <a:spAutoFit/>
          </a:bodyPr>
          <a:lstStyle/>
          <a:p>
            <a:r>
              <a:rPr lang="en-GB" sz="4400" b="1" dirty="0" smtClean="0"/>
              <a:t>1: </a:t>
            </a:r>
            <a:r>
              <a:rPr lang="en-GB" sz="2800" b="1" dirty="0" smtClean="0"/>
              <a:t>Count</a:t>
            </a:r>
            <a:r>
              <a:rPr lang="en-GB" sz="2800" dirty="0" smtClean="0"/>
              <a:t> the number of papers presented for assessment. </a:t>
            </a:r>
            <a:r>
              <a:rPr lang="en-GB" sz="2800" b="1" dirty="0" smtClean="0"/>
              <a:t>For each, </a:t>
            </a:r>
            <a:r>
              <a:rPr lang="en-GB" sz="2800" dirty="0" smtClean="0"/>
              <a:t>mark it. Stop when the expected number of papers have been processed.</a:t>
            </a:r>
            <a:endParaRPr lang="en-GB" sz="2800" dirty="0"/>
          </a:p>
        </p:txBody>
      </p:sp>
      <p:sp>
        <p:nvSpPr>
          <p:cNvPr id="6" name="TextBox 5"/>
          <p:cNvSpPr txBox="1"/>
          <p:nvPr/>
        </p:nvSpPr>
        <p:spPr>
          <a:xfrm>
            <a:off x="445828" y="5163670"/>
            <a:ext cx="11300344" cy="1631216"/>
          </a:xfrm>
          <a:prstGeom prst="rect">
            <a:avLst/>
          </a:prstGeom>
          <a:solidFill>
            <a:srgbClr val="92D050">
              <a:alpha val="60000"/>
            </a:srgbClr>
          </a:solidFill>
        </p:spPr>
        <p:txBody>
          <a:bodyPr wrap="square" rtlCol="0">
            <a:spAutoFit/>
          </a:bodyPr>
          <a:lstStyle/>
          <a:p>
            <a:r>
              <a:rPr lang="en-GB" sz="2800" b="1" dirty="0" smtClean="0"/>
              <a:t>Note: </a:t>
            </a:r>
            <a:r>
              <a:rPr lang="en-GB" sz="2800" dirty="0" smtClean="0"/>
              <a:t>You need to know the total number of papers to be marked ahead of execution of the </a:t>
            </a:r>
            <a:r>
              <a:rPr lang="en-GB" sz="2800" b="1" dirty="0" smtClean="0"/>
              <a:t>Loop</a:t>
            </a:r>
            <a:r>
              <a:rPr lang="en-GB" sz="2800" dirty="0" smtClean="0"/>
              <a:t>, if you wish to use this approach.</a:t>
            </a:r>
            <a:endParaRPr lang="en-GB" sz="1400" dirty="0" smtClean="0"/>
          </a:p>
          <a:p>
            <a:endParaRPr lang="en-GB" sz="1400" dirty="0" smtClean="0"/>
          </a:p>
          <a:p>
            <a:r>
              <a:rPr lang="en-GB" sz="2800" dirty="0" smtClean="0"/>
              <a:t>I counted, there were </a:t>
            </a:r>
            <a:r>
              <a:rPr lang="en-GB" sz="2800" b="1" dirty="0" smtClean="0"/>
              <a:t>43</a:t>
            </a:r>
            <a:r>
              <a:rPr lang="en-GB" sz="2800" dirty="0" smtClean="0"/>
              <a:t>!! </a:t>
            </a:r>
            <a:r>
              <a:rPr lang="en-GB" sz="2800" b="1" dirty="0" smtClean="0"/>
              <a:t>4C</a:t>
            </a:r>
            <a:r>
              <a:rPr lang="en-GB" sz="2800" dirty="0" smtClean="0"/>
              <a:t> was a well populated class.</a:t>
            </a:r>
            <a:endParaRPr lang="en-GB" sz="2800" dirty="0"/>
          </a:p>
        </p:txBody>
      </p:sp>
      <p:grpSp>
        <p:nvGrpSpPr>
          <p:cNvPr id="9" name="Group 8"/>
          <p:cNvGrpSpPr/>
          <p:nvPr/>
        </p:nvGrpSpPr>
        <p:grpSpPr>
          <a:xfrm>
            <a:off x="445828" y="2194203"/>
            <a:ext cx="11316969" cy="2539162"/>
            <a:chOff x="445828" y="2194203"/>
            <a:chExt cx="11316969" cy="2539162"/>
          </a:xfrm>
        </p:grpSpPr>
        <p:sp>
          <p:nvSpPr>
            <p:cNvPr id="2" name="Rounded Rectangle 1"/>
            <p:cNvSpPr/>
            <p:nvPr/>
          </p:nvSpPr>
          <p:spPr>
            <a:xfrm>
              <a:off x="445828" y="2194203"/>
              <a:ext cx="11300344" cy="2539162"/>
            </a:xfrm>
            <a:prstGeom prst="roundRect">
              <a:avLst/>
            </a:prstGeom>
            <a:solidFill>
              <a:srgbClr val="FF0000">
                <a:alpha val="1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TextBox 60"/>
            <p:cNvSpPr txBox="1"/>
            <p:nvPr/>
          </p:nvSpPr>
          <p:spPr>
            <a:xfrm>
              <a:off x="821356" y="2286059"/>
              <a:ext cx="10549288" cy="1569660"/>
            </a:xfrm>
            <a:prstGeom prst="rect">
              <a:avLst/>
            </a:prstGeom>
            <a:solidFill>
              <a:schemeClr val="accent6">
                <a:lumMod val="75000"/>
                <a:alpha val="50000"/>
              </a:schemeClr>
            </a:solidFill>
          </p:spPr>
          <p:txBody>
            <a:bodyPr wrap="square" rtlCol="0">
              <a:spAutoFit/>
            </a:bodyPr>
            <a:lstStyle/>
            <a:p>
              <a:r>
                <a:rPr lang="en-GB" sz="3200" b="1" dirty="0" smtClean="0"/>
                <a:t>Count </a:t>
              </a:r>
              <a:r>
                <a:rPr lang="en-GB" sz="3200" dirty="0" smtClean="0"/>
                <a:t>the papers to be assessed.</a:t>
              </a:r>
            </a:p>
            <a:p>
              <a:r>
                <a:rPr lang="en-GB" sz="3200" b="1" dirty="0" smtClean="0"/>
                <a:t>For each </a:t>
              </a:r>
              <a:r>
                <a:rPr lang="en-GB" sz="3200" dirty="0" smtClean="0"/>
                <a:t>test paper, starting with the first, continuing until the final paper and omitting none:</a:t>
              </a:r>
              <a:endParaRPr lang="en-GB" sz="3200" dirty="0"/>
            </a:p>
          </p:txBody>
        </p:sp>
        <p:sp>
          <p:nvSpPr>
            <p:cNvPr id="65" name="TextBox 64"/>
            <p:cNvSpPr txBox="1"/>
            <p:nvPr/>
          </p:nvSpPr>
          <p:spPr>
            <a:xfrm>
              <a:off x="7690085" y="3933345"/>
              <a:ext cx="3680559" cy="746045"/>
            </a:xfrm>
            <a:prstGeom prst="rect">
              <a:avLst/>
            </a:prstGeom>
            <a:solidFill>
              <a:srgbClr val="FFFF00"/>
            </a:solidFill>
          </p:spPr>
          <p:txBody>
            <a:bodyPr wrap="none" rtlCol="0">
              <a:spAutoFit/>
            </a:bodyPr>
            <a:lstStyle/>
            <a:p>
              <a:r>
                <a:rPr lang="en-GB" sz="3200" dirty="0" smtClean="0"/>
                <a:t>Mark a </a:t>
              </a:r>
              <a:r>
                <a:rPr lang="en-GB" sz="3200" b="1" dirty="0" smtClean="0"/>
                <a:t>4C</a:t>
              </a:r>
              <a:r>
                <a:rPr lang="en-GB" sz="3200" dirty="0" smtClean="0"/>
                <a:t> Test Paper</a:t>
              </a:r>
              <a:endParaRPr lang="en-GB" sz="3200" dirty="0"/>
            </a:p>
          </p:txBody>
        </p:sp>
        <p:sp>
          <p:nvSpPr>
            <p:cNvPr id="4" name="TextBox 3"/>
            <p:cNvSpPr txBox="1"/>
            <p:nvPr/>
          </p:nvSpPr>
          <p:spPr>
            <a:xfrm flipH="1">
              <a:off x="10288099" y="2194203"/>
              <a:ext cx="1474698" cy="369332"/>
            </a:xfrm>
            <a:prstGeom prst="rect">
              <a:avLst/>
            </a:prstGeom>
            <a:solidFill>
              <a:schemeClr val="accent4">
                <a:lumMod val="60000"/>
                <a:lumOff val="40000"/>
              </a:schemeClr>
            </a:solidFill>
          </p:spPr>
          <p:txBody>
            <a:bodyPr wrap="square" rtlCol="0">
              <a:spAutoFit/>
            </a:bodyPr>
            <a:lstStyle/>
            <a:p>
              <a:r>
                <a:rPr lang="en-GB" b="1" i="1" dirty="0" smtClean="0">
                  <a:solidFill>
                    <a:schemeClr val="accent1">
                      <a:lumMod val="75000"/>
                    </a:schemeClr>
                  </a:solidFill>
                </a:rPr>
                <a:t>Pseudo-code</a:t>
              </a:r>
              <a:endParaRPr lang="en-GB" b="1" i="1" dirty="0">
                <a:solidFill>
                  <a:schemeClr val="accent1">
                    <a:lumMod val="75000"/>
                  </a:schemeClr>
                </a:solidFill>
              </a:endParaRPr>
            </a:p>
          </p:txBody>
        </p:sp>
      </p:grpSp>
    </p:spTree>
    <p:custDataLst>
      <p:tags r:id="rId1"/>
    </p:custDataLst>
    <p:extLst>
      <p:ext uri="{BB962C8B-B14F-4D97-AF65-F5344CB8AC3E}">
        <p14:creationId xmlns:p14="http://schemas.microsoft.com/office/powerpoint/2010/main" val="712731793"/>
      </p:ext>
    </p:extLst>
  </p:cSld>
  <p:clrMapOvr>
    <a:masterClrMapping/>
  </p:clrMapOvr>
  <mc:AlternateContent xmlns:mc="http://schemas.openxmlformats.org/markup-compatibility/2006" xmlns:p14="http://schemas.microsoft.com/office/powerpoint/2010/main">
    <mc:Choice Requires="p14">
      <p:transition spd="slow" p14:dur="2000" advTm="27653"/>
    </mc:Choice>
    <mc:Fallback xmlns="">
      <p:transition spd="slow" advTm="276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2000"/>
                                        <p:tgtEl>
                                          <p:spTgt spid="13"/>
                                        </p:tgtEl>
                                      </p:cBhvr>
                                    </p:animEffect>
                                  </p:childTnLst>
                                </p:cTn>
                              </p:par>
                            </p:childTnLst>
                          </p:cTn>
                        </p:par>
                        <p:par>
                          <p:cTn id="8" fill="hold">
                            <p:stCondLst>
                              <p:cond delay="20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20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16168" y="152400"/>
            <a:ext cx="4569008" cy="461665"/>
          </a:xfrm>
          <a:prstGeom prst="rect">
            <a:avLst/>
          </a:prstGeom>
          <a:solidFill>
            <a:schemeClr val="accent1">
              <a:lumMod val="20000"/>
              <a:lumOff val="80000"/>
            </a:schemeClr>
          </a:solidFill>
          <a:ln w="28575">
            <a:solidFill>
              <a:schemeClr val="tx2">
                <a:lumMod val="60000"/>
                <a:lumOff val="40000"/>
              </a:schemeClr>
            </a:solidFill>
          </a:ln>
        </p:spPr>
        <p:txBody>
          <a:bodyPr wrap="none" rtlCol="0">
            <a:spAutoFit/>
          </a:bodyPr>
          <a:lstStyle/>
          <a:p>
            <a:r>
              <a:rPr lang="en-GB" sz="2400" b="1" dirty="0" smtClean="0">
                <a:solidFill>
                  <a:srgbClr val="FF0000"/>
                </a:solidFill>
              </a:rPr>
              <a:t>Repetition: </a:t>
            </a:r>
            <a:r>
              <a:rPr lang="en-GB" sz="2400" b="1" dirty="0">
                <a:solidFill>
                  <a:srgbClr val="FF0000"/>
                </a:solidFill>
              </a:rPr>
              <a:t> </a:t>
            </a:r>
            <a:r>
              <a:rPr lang="en-GB" sz="2400" b="1" dirty="0" smtClean="0">
                <a:solidFill>
                  <a:srgbClr val="002060"/>
                </a:solidFill>
              </a:rPr>
              <a:t>”Test at the Top” Loop</a:t>
            </a:r>
            <a:endParaRPr lang="en-GB" sz="2400" b="1" dirty="0">
              <a:solidFill>
                <a:srgbClr val="002060"/>
              </a:solidFill>
            </a:endParaRPr>
          </a:p>
        </p:txBody>
      </p:sp>
      <p:sp>
        <p:nvSpPr>
          <p:cNvPr id="13" name="TextBox 12"/>
          <p:cNvSpPr txBox="1"/>
          <p:nvPr/>
        </p:nvSpPr>
        <p:spPr>
          <a:xfrm>
            <a:off x="150128" y="758935"/>
            <a:ext cx="11909350" cy="1200329"/>
          </a:xfrm>
          <a:prstGeom prst="rect">
            <a:avLst/>
          </a:prstGeom>
          <a:solidFill>
            <a:schemeClr val="accent3">
              <a:lumMod val="20000"/>
              <a:lumOff val="80000"/>
            </a:schemeClr>
          </a:solidFill>
        </p:spPr>
        <p:txBody>
          <a:bodyPr wrap="square" rtlCol="0">
            <a:spAutoFit/>
          </a:bodyPr>
          <a:lstStyle/>
          <a:p>
            <a:r>
              <a:rPr lang="en-GB" sz="4400" b="1" dirty="0" smtClean="0"/>
              <a:t>2</a:t>
            </a:r>
            <a:r>
              <a:rPr lang="en-GB" sz="2400" b="1" dirty="0" smtClean="0"/>
              <a:t>: </a:t>
            </a:r>
            <a:r>
              <a:rPr lang="en-GB" sz="2800" dirty="0" smtClean="0"/>
              <a:t>Test for the existence of unmarked papers, </a:t>
            </a:r>
            <a:r>
              <a:rPr lang="en-GB" sz="2800" b="1" dirty="0" smtClean="0"/>
              <a:t>While</a:t>
            </a:r>
            <a:r>
              <a:rPr lang="en-GB" sz="2800" dirty="0" smtClean="0"/>
              <a:t> any exists, mark one, otherwise finish.</a:t>
            </a:r>
            <a:endParaRPr lang="en-GB" sz="2800" dirty="0"/>
          </a:p>
        </p:txBody>
      </p:sp>
      <p:sp>
        <p:nvSpPr>
          <p:cNvPr id="14" name="TextBox 13"/>
          <p:cNvSpPr txBox="1"/>
          <p:nvPr/>
        </p:nvSpPr>
        <p:spPr>
          <a:xfrm>
            <a:off x="445828" y="5163670"/>
            <a:ext cx="11300344" cy="1600438"/>
          </a:xfrm>
          <a:prstGeom prst="rect">
            <a:avLst/>
          </a:prstGeom>
          <a:solidFill>
            <a:srgbClr val="92D050">
              <a:alpha val="60000"/>
            </a:srgbClr>
          </a:solidFill>
        </p:spPr>
        <p:txBody>
          <a:bodyPr wrap="square" rtlCol="0">
            <a:spAutoFit/>
          </a:bodyPr>
          <a:lstStyle/>
          <a:p>
            <a:r>
              <a:rPr lang="en-GB" sz="2800" dirty="0" smtClean="0"/>
              <a:t>The test that determines whether the </a:t>
            </a:r>
            <a:r>
              <a:rPr lang="en-GB" sz="2800" b="1" dirty="0" smtClean="0"/>
              <a:t>Loop </a:t>
            </a:r>
            <a:r>
              <a:rPr lang="en-GB" sz="2800" dirty="0" smtClean="0"/>
              <a:t>is entered or not is </a:t>
            </a:r>
            <a:r>
              <a:rPr lang="en-GB" sz="2800" b="1" i="1" dirty="0" smtClean="0"/>
              <a:t>before</a:t>
            </a:r>
            <a:r>
              <a:rPr lang="en-GB" sz="2800" dirty="0" smtClean="0"/>
              <a:t> any paper is marked. The test is at the </a:t>
            </a:r>
            <a:r>
              <a:rPr lang="en-GB" sz="2800" b="1" dirty="0" smtClean="0"/>
              <a:t>TOP</a:t>
            </a:r>
            <a:r>
              <a:rPr lang="en-GB" sz="2800" dirty="0" smtClean="0"/>
              <a:t> of the </a:t>
            </a:r>
            <a:r>
              <a:rPr lang="en-GB" sz="2800" b="1" dirty="0" smtClean="0"/>
              <a:t>Loop</a:t>
            </a:r>
            <a:r>
              <a:rPr lang="en-GB" sz="2800" dirty="0" smtClean="0"/>
              <a:t>.</a:t>
            </a:r>
            <a:endParaRPr lang="en-GB" sz="1400" dirty="0" smtClean="0"/>
          </a:p>
          <a:p>
            <a:endParaRPr lang="en-GB" sz="1400" dirty="0" smtClean="0"/>
          </a:p>
          <a:p>
            <a:r>
              <a:rPr lang="en-GB" sz="2800" dirty="0" smtClean="0"/>
              <a:t>Were there no papers in the first place, this approach would just do nothing.</a:t>
            </a:r>
            <a:endParaRPr lang="en-GB" sz="2800" dirty="0"/>
          </a:p>
        </p:txBody>
      </p:sp>
      <p:grpSp>
        <p:nvGrpSpPr>
          <p:cNvPr id="2" name="Group 1"/>
          <p:cNvGrpSpPr/>
          <p:nvPr/>
        </p:nvGrpSpPr>
        <p:grpSpPr>
          <a:xfrm>
            <a:off x="445828" y="2194203"/>
            <a:ext cx="11316969" cy="2539162"/>
            <a:chOff x="445828" y="2194203"/>
            <a:chExt cx="11316969" cy="2539162"/>
          </a:xfrm>
        </p:grpSpPr>
        <p:sp>
          <p:nvSpPr>
            <p:cNvPr id="10" name="Rounded Rectangle 9"/>
            <p:cNvSpPr/>
            <p:nvPr/>
          </p:nvSpPr>
          <p:spPr>
            <a:xfrm>
              <a:off x="445828" y="2194203"/>
              <a:ext cx="11300344" cy="2539162"/>
            </a:xfrm>
            <a:prstGeom prst="roundRect">
              <a:avLst/>
            </a:prstGeom>
            <a:solidFill>
              <a:srgbClr val="FF0000">
                <a:alpha val="1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p:cNvSpPr txBox="1"/>
            <p:nvPr/>
          </p:nvSpPr>
          <p:spPr>
            <a:xfrm>
              <a:off x="821356" y="2286059"/>
              <a:ext cx="10549288" cy="1569660"/>
            </a:xfrm>
            <a:prstGeom prst="rect">
              <a:avLst/>
            </a:prstGeom>
            <a:solidFill>
              <a:schemeClr val="accent6">
                <a:lumMod val="75000"/>
                <a:alpha val="50000"/>
              </a:schemeClr>
            </a:solidFill>
          </p:spPr>
          <p:txBody>
            <a:bodyPr wrap="square" rtlCol="0">
              <a:spAutoFit/>
            </a:bodyPr>
            <a:lstStyle/>
            <a:p>
              <a:r>
                <a:rPr lang="en-GB" sz="3200" dirty="0" smtClean="0"/>
                <a:t>Look for papers still to be assessed.</a:t>
              </a:r>
            </a:p>
            <a:p>
              <a:endParaRPr lang="en-GB" sz="3200" dirty="0" smtClean="0"/>
            </a:p>
            <a:p>
              <a:r>
                <a:rPr lang="en-GB" sz="3200" b="1" dirty="0" smtClean="0"/>
                <a:t>While </a:t>
              </a:r>
              <a:r>
                <a:rPr lang="en-GB" sz="3200" dirty="0" smtClean="0"/>
                <a:t>papers remain to be marked.</a:t>
              </a:r>
              <a:endParaRPr lang="en-GB" sz="3200" dirty="0"/>
            </a:p>
          </p:txBody>
        </p:sp>
        <p:sp>
          <p:nvSpPr>
            <p:cNvPr id="12" name="TextBox 11"/>
            <p:cNvSpPr txBox="1"/>
            <p:nvPr/>
          </p:nvSpPr>
          <p:spPr>
            <a:xfrm>
              <a:off x="7690085" y="3933345"/>
              <a:ext cx="3680559" cy="746045"/>
            </a:xfrm>
            <a:prstGeom prst="rect">
              <a:avLst/>
            </a:prstGeom>
            <a:solidFill>
              <a:srgbClr val="FFFF00"/>
            </a:solidFill>
          </p:spPr>
          <p:txBody>
            <a:bodyPr wrap="none" rtlCol="0">
              <a:spAutoFit/>
            </a:bodyPr>
            <a:lstStyle/>
            <a:p>
              <a:r>
                <a:rPr lang="en-GB" sz="3200" dirty="0" smtClean="0"/>
                <a:t>Mark a </a:t>
              </a:r>
              <a:r>
                <a:rPr lang="en-GB" sz="3200" b="1" dirty="0" smtClean="0"/>
                <a:t>4C</a:t>
              </a:r>
              <a:r>
                <a:rPr lang="en-GB" sz="3200" dirty="0" smtClean="0"/>
                <a:t> Test Paper</a:t>
              </a:r>
              <a:endParaRPr lang="en-GB" sz="3200" dirty="0"/>
            </a:p>
          </p:txBody>
        </p:sp>
        <p:sp>
          <p:nvSpPr>
            <p:cNvPr id="15" name="TextBox 14"/>
            <p:cNvSpPr txBox="1"/>
            <p:nvPr/>
          </p:nvSpPr>
          <p:spPr>
            <a:xfrm flipH="1">
              <a:off x="10288099" y="2194203"/>
              <a:ext cx="1474698" cy="369332"/>
            </a:xfrm>
            <a:prstGeom prst="rect">
              <a:avLst/>
            </a:prstGeom>
            <a:solidFill>
              <a:schemeClr val="accent4">
                <a:lumMod val="60000"/>
                <a:lumOff val="40000"/>
              </a:schemeClr>
            </a:solidFill>
          </p:spPr>
          <p:txBody>
            <a:bodyPr wrap="square" rtlCol="0">
              <a:spAutoFit/>
            </a:bodyPr>
            <a:lstStyle/>
            <a:p>
              <a:r>
                <a:rPr lang="en-GB" b="1" i="1" dirty="0" smtClean="0">
                  <a:solidFill>
                    <a:schemeClr val="accent1">
                      <a:lumMod val="75000"/>
                    </a:schemeClr>
                  </a:solidFill>
                </a:rPr>
                <a:t>Pseudo-code</a:t>
              </a:r>
              <a:endParaRPr lang="en-GB" b="1" i="1" dirty="0">
                <a:solidFill>
                  <a:schemeClr val="accent1">
                    <a:lumMod val="75000"/>
                  </a:schemeClr>
                </a:solidFill>
              </a:endParaRPr>
            </a:p>
          </p:txBody>
        </p:sp>
      </p:grpSp>
    </p:spTree>
    <p:custDataLst>
      <p:tags r:id="rId1"/>
    </p:custDataLst>
    <p:extLst>
      <p:ext uri="{BB962C8B-B14F-4D97-AF65-F5344CB8AC3E}">
        <p14:creationId xmlns:p14="http://schemas.microsoft.com/office/powerpoint/2010/main" val="1328656317"/>
      </p:ext>
    </p:extLst>
  </p:cSld>
  <p:clrMapOvr>
    <a:masterClrMapping/>
  </p:clrMapOvr>
  <mc:AlternateContent xmlns:mc="http://schemas.openxmlformats.org/markup-compatibility/2006" xmlns:p14="http://schemas.microsoft.com/office/powerpoint/2010/main">
    <mc:Choice Requires="p14">
      <p:transition spd="slow" p14:dur="2000" advTm="24096"/>
    </mc:Choice>
    <mc:Fallback xmlns="">
      <p:transition spd="slow" advTm="240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2000"/>
                                        <p:tgtEl>
                                          <p:spTgt spid="13"/>
                                        </p:tgtEl>
                                      </p:cBhvr>
                                    </p:animEffect>
                                  </p:childTnLst>
                                </p:cTn>
                              </p:par>
                            </p:childTnLst>
                          </p:cTn>
                        </p:par>
                        <p:par>
                          <p:cTn id="8" fill="hold">
                            <p:stCondLst>
                              <p:cond delay="20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20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left)">
                                      <p:cBhvr>
                                        <p:cTn id="16"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16168" y="152400"/>
            <a:ext cx="5005794" cy="461665"/>
          </a:xfrm>
          <a:prstGeom prst="rect">
            <a:avLst/>
          </a:prstGeom>
          <a:solidFill>
            <a:schemeClr val="accent1">
              <a:lumMod val="20000"/>
              <a:lumOff val="80000"/>
            </a:schemeClr>
          </a:solidFill>
          <a:ln w="28575">
            <a:solidFill>
              <a:schemeClr val="tx2">
                <a:lumMod val="60000"/>
                <a:lumOff val="40000"/>
              </a:schemeClr>
            </a:solidFill>
          </a:ln>
        </p:spPr>
        <p:txBody>
          <a:bodyPr wrap="none" rtlCol="0">
            <a:spAutoFit/>
          </a:bodyPr>
          <a:lstStyle/>
          <a:p>
            <a:r>
              <a:rPr lang="en-GB" sz="2400" b="1" dirty="0" smtClean="0">
                <a:solidFill>
                  <a:srgbClr val="FF0000"/>
                </a:solidFill>
              </a:rPr>
              <a:t>Repetition: </a:t>
            </a:r>
            <a:r>
              <a:rPr lang="en-GB" sz="2400" b="1" dirty="0" smtClean="0">
                <a:solidFill>
                  <a:srgbClr val="002060"/>
                </a:solidFill>
              </a:rPr>
              <a:t>”Test at the Bottom” Loop</a:t>
            </a:r>
            <a:endParaRPr lang="en-GB" sz="2400" b="1" dirty="0">
              <a:solidFill>
                <a:srgbClr val="002060"/>
              </a:solidFill>
            </a:endParaRPr>
          </a:p>
        </p:txBody>
      </p:sp>
      <p:sp>
        <p:nvSpPr>
          <p:cNvPr id="13" name="TextBox 12"/>
          <p:cNvSpPr txBox="1"/>
          <p:nvPr/>
        </p:nvSpPr>
        <p:spPr>
          <a:xfrm>
            <a:off x="150128" y="758935"/>
            <a:ext cx="11909350" cy="1200329"/>
          </a:xfrm>
          <a:prstGeom prst="rect">
            <a:avLst/>
          </a:prstGeom>
          <a:solidFill>
            <a:schemeClr val="accent3">
              <a:lumMod val="20000"/>
              <a:lumOff val="80000"/>
            </a:schemeClr>
          </a:solidFill>
        </p:spPr>
        <p:txBody>
          <a:bodyPr wrap="square" rtlCol="0">
            <a:spAutoFit/>
          </a:bodyPr>
          <a:lstStyle/>
          <a:p>
            <a:r>
              <a:rPr lang="en-GB" sz="4400" b="1" dirty="0" smtClean="0"/>
              <a:t>3</a:t>
            </a:r>
            <a:r>
              <a:rPr lang="en-GB" sz="2400" b="1" dirty="0" smtClean="0"/>
              <a:t>: </a:t>
            </a:r>
            <a:r>
              <a:rPr lang="en-GB" sz="2800" b="1" dirty="0" smtClean="0"/>
              <a:t>After </a:t>
            </a:r>
            <a:r>
              <a:rPr lang="en-GB" sz="2800" dirty="0" smtClean="0"/>
              <a:t>marking each paper, test for the existence of more unmarked papers. </a:t>
            </a:r>
            <a:r>
              <a:rPr lang="en-GB" sz="2800" b="1" dirty="0" smtClean="0"/>
              <a:t>Repeat</a:t>
            </a:r>
            <a:r>
              <a:rPr lang="en-GB" sz="2800" dirty="0" smtClean="0"/>
              <a:t> marking papers until there are not more to mark.</a:t>
            </a:r>
            <a:endParaRPr lang="en-GB" sz="2800" dirty="0"/>
          </a:p>
        </p:txBody>
      </p:sp>
      <p:sp>
        <p:nvSpPr>
          <p:cNvPr id="14" name="TextBox 13"/>
          <p:cNvSpPr txBox="1"/>
          <p:nvPr/>
        </p:nvSpPr>
        <p:spPr>
          <a:xfrm>
            <a:off x="445828" y="5163670"/>
            <a:ext cx="11613650" cy="1600438"/>
          </a:xfrm>
          <a:prstGeom prst="rect">
            <a:avLst/>
          </a:prstGeom>
          <a:solidFill>
            <a:srgbClr val="92D050">
              <a:alpha val="60000"/>
            </a:srgbClr>
          </a:solidFill>
        </p:spPr>
        <p:txBody>
          <a:bodyPr wrap="square" rtlCol="0">
            <a:spAutoFit/>
          </a:bodyPr>
          <a:lstStyle/>
          <a:p>
            <a:r>
              <a:rPr lang="en-GB" sz="2800" dirty="0" smtClean="0"/>
              <a:t>The test that determines whether the </a:t>
            </a:r>
            <a:r>
              <a:rPr lang="en-GB" sz="2800" b="1" dirty="0" smtClean="0"/>
              <a:t>Loop </a:t>
            </a:r>
            <a:r>
              <a:rPr lang="en-GB" sz="2800" dirty="0" smtClean="0"/>
              <a:t>is continued or not is </a:t>
            </a:r>
            <a:r>
              <a:rPr lang="en-GB" sz="2800" b="1" i="1" dirty="0" smtClean="0"/>
              <a:t>after</a:t>
            </a:r>
            <a:r>
              <a:rPr lang="en-GB" sz="2800" dirty="0" smtClean="0"/>
              <a:t> each paper is marked. The test is at the </a:t>
            </a:r>
            <a:r>
              <a:rPr lang="en-GB" sz="2800" b="1" dirty="0" smtClean="0"/>
              <a:t>BOTTOM</a:t>
            </a:r>
            <a:r>
              <a:rPr lang="en-GB" sz="2800" dirty="0" smtClean="0"/>
              <a:t> of the loop.</a:t>
            </a:r>
            <a:endParaRPr lang="en-GB" sz="1400" dirty="0" smtClean="0"/>
          </a:p>
          <a:p>
            <a:endParaRPr lang="en-GB" sz="1400" dirty="0" smtClean="0"/>
          </a:p>
          <a:p>
            <a:r>
              <a:rPr lang="en-GB" sz="2800" dirty="0" smtClean="0"/>
              <a:t>Were there no papers in the first place, this approach could get a bit confused!</a:t>
            </a:r>
            <a:endParaRPr lang="en-GB" sz="2800" dirty="0"/>
          </a:p>
        </p:txBody>
      </p:sp>
      <p:grpSp>
        <p:nvGrpSpPr>
          <p:cNvPr id="2" name="Group 1"/>
          <p:cNvGrpSpPr/>
          <p:nvPr/>
        </p:nvGrpSpPr>
        <p:grpSpPr>
          <a:xfrm>
            <a:off x="445828" y="2194203"/>
            <a:ext cx="11300344" cy="2539162"/>
            <a:chOff x="445828" y="2194203"/>
            <a:chExt cx="11300344" cy="2539162"/>
          </a:xfrm>
        </p:grpSpPr>
        <p:sp>
          <p:nvSpPr>
            <p:cNvPr id="10" name="Rounded Rectangle 9"/>
            <p:cNvSpPr/>
            <p:nvPr/>
          </p:nvSpPr>
          <p:spPr>
            <a:xfrm>
              <a:off x="445828" y="2194203"/>
              <a:ext cx="11300344" cy="2539162"/>
            </a:xfrm>
            <a:prstGeom prst="roundRect">
              <a:avLst/>
            </a:prstGeom>
            <a:solidFill>
              <a:srgbClr val="FF0000">
                <a:alpha val="1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p:cNvSpPr txBox="1"/>
            <p:nvPr/>
          </p:nvSpPr>
          <p:spPr>
            <a:xfrm>
              <a:off x="821356" y="3119773"/>
              <a:ext cx="10549288" cy="1569660"/>
            </a:xfrm>
            <a:prstGeom prst="rect">
              <a:avLst/>
            </a:prstGeom>
            <a:solidFill>
              <a:schemeClr val="accent6">
                <a:lumMod val="75000"/>
                <a:alpha val="50000"/>
              </a:schemeClr>
            </a:solidFill>
          </p:spPr>
          <p:txBody>
            <a:bodyPr wrap="square" rtlCol="0">
              <a:spAutoFit/>
            </a:bodyPr>
            <a:lstStyle/>
            <a:p>
              <a:r>
                <a:rPr lang="en-GB" sz="3200" dirty="0" smtClean="0"/>
                <a:t>Look for papers still to be assessed.</a:t>
              </a:r>
            </a:p>
            <a:p>
              <a:endParaRPr lang="en-GB" sz="3200" dirty="0" smtClean="0"/>
            </a:p>
            <a:p>
              <a:r>
                <a:rPr lang="en-GB" sz="3200" b="1" dirty="0" smtClean="0"/>
                <a:t>Repeat </a:t>
              </a:r>
              <a:r>
                <a:rPr lang="en-GB" sz="3200" dirty="0" smtClean="0"/>
                <a:t>marking papers </a:t>
              </a:r>
              <a:r>
                <a:rPr lang="en-GB" sz="3200" b="1" dirty="0" smtClean="0"/>
                <a:t>Until</a:t>
              </a:r>
              <a:r>
                <a:rPr lang="en-GB" sz="3200" dirty="0" smtClean="0"/>
                <a:t> no more remain to be marked.</a:t>
              </a:r>
              <a:endParaRPr lang="en-GB" sz="3200" dirty="0"/>
            </a:p>
          </p:txBody>
        </p:sp>
        <p:sp>
          <p:nvSpPr>
            <p:cNvPr id="12" name="TextBox 11"/>
            <p:cNvSpPr txBox="1"/>
            <p:nvPr/>
          </p:nvSpPr>
          <p:spPr>
            <a:xfrm>
              <a:off x="7690085" y="2279364"/>
              <a:ext cx="3680559" cy="746045"/>
            </a:xfrm>
            <a:prstGeom prst="rect">
              <a:avLst/>
            </a:prstGeom>
            <a:solidFill>
              <a:srgbClr val="FFFF00"/>
            </a:solidFill>
          </p:spPr>
          <p:txBody>
            <a:bodyPr wrap="none" rtlCol="0">
              <a:spAutoFit/>
            </a:bodyPr>
            <a:lstStyle/>
            <a:p>
              <a:r>
                <a:rPr lang="en-GB" sz="3200" dirty="0" smtClean="0"/>
                <a:t>Mark a </a:t>
              </a:r>
              <a:r>
                <a:rPr lang="en-GB" sz="3200" b="1" dirty="0" smtClean="0"/>
                <a:t>4C</a:t>
              </a:r>
              <a:r>
                <a:rPr lang="en-GB" sz="3200" dirty="0" smtClean="0"/>
                <a:t> Test Paper</a:t>
              </a:r>
              <a:endParaRPr lang="en-GB" sz="3200" dirty="0"/>
            </a:p>
          </p:txBody>
        </p:sp>
        <p:sp>
          <p:nvSpPr>
            <p:cNvPr id="15" name="TextBox 14"/>
            <p:cNvSpPr txBox="1"/>
            <p:nvPr/>
          </p:nvSpPr>
          <p:spPr>
            <a:xfrm flipH="1">
              <a:off x="446099" y="2194203"/>
              <a:ext cx="1474698" cy="369332"/>
            </a:xfrm>
            <a:prstGeom prst="rect">
              <a:avLst/>
            </a:prstGeom>
            <a:solidFill>
              <a:schemeClr val="accent4">
                <a:lumMod val="60000"/>
                <a:lumOff val="40000"/>
              </a:schemeClr>
            </a:solidFill>
          </p:spPr>
          <p:txBody>
            <a:bodyPr wrap="square" rtlCol="0">
              <a:spAutoFit/>
            </a:bodyPr>
            <a:lstStyle/>
            <a:p>
              <a:r>
                <a:rPr lang="en-GB" b="1" i="1" dirty="0" smtClean="0">
                  <a:solidFill>
                    <a:schemeClr val="accent1">
                      <a:lumMod val="75000"/>
                    </a:schemeClr>
                  </a:solidFill>
                </a:rPr>
                <a:t>Pseudo-code</a:t>
              </a:r>
              <a:endParaRPr lang="en-GB" b="1" i="1" dirty="0">
                <a:solidFill>
                  <a:schemeClr val="accent1">
                    <a:lumMod val="75000"/>
                  </a:schemeClr>
                </a:solidFill>
              </a:endParaRPr>
            </a:p>
          </p:txBody>
        </p:sp>
      </p:grpSp>
    </p:spTree>
    <p:custDataLst>
      <p:tags r:id="rId1"/>
    </p:custDataLst>
    <p:extLst>
      <p:ext uri="{BB962C8B-B14F-4D97-AF65-F5344CB8AC3E}">
        <p14:creationId xmlns:p14="http://schemas.microsoft.com/office/powerpoint/2010/main" val="1698862261"/>
      </p:ext>
    </p:extLst>
  </p:cSld>
  <p:clrMapOvr>
    <a:masterClrMapping/>
  </p:clrMapOvr>
  <mc:AlternateContent xmlns:mc="http://schemas.openxmlformats.org/markup-compatibility/2006" xmlns:p14="http://schemas.microsoft.com/office/powerpoint/2010/main">
    <mc:Choice Requires="p14">
      <p:transition spd="slow" p14:dur="2000" advTm="26760"/>
    </mc:Choice>
    <mc:Fallback xmlns="">
      <p:transition spd="slow" advTm="26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2000"/>
                                        <p:tgtEl>
                                          <p:spTgt spid="13"/>
                                        </p:tgtEl>
                                      </p:cBhvr>
                                    </p:animEffect>
                                  </p:childTnLst>
                                </p:cTn>
                              </p:par>
                            </p:childTnLst>
                          </p:cTn>
                        </p:par>
                        <p:par>
                          <p:cTn id="8" fill="hold">
                            <p:stCondLst>
                              <p:cond delay="20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20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left)">
                                      <p:cBhvr>
                                        <p:cTn id="16"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16168" y="152400"/>
            <a:ext cx="3739165" cy="461665"/>
          </a:xfrm>
          <a:prstGeom prst="rect">
            <a:avLst/>
          </a:prstGeom>
          <a:solidFill>
            <a:schemeClr val="accent1">
              <a:lumMod val="20000"/>
              <a:lumOff val="80000"/>
            </a:schemeClr>
          </a:solidFill>
          <a:ln w="28575">
            <a:solidFill>
              <a:schemeClr val="tx2">
                <a:lumMod val="60000"/>
                <a:lumOff val="40000"/>
              </a:schemeClr>
            </a:solidFill>
          </a:ln>
        </p:spPr>
        <p:txBody>
          <a:bodyPr wrap="none" rtlCol="0">
            <a:spAutoFit/>
          </a:bodyPr>
          <a:lstStyle/>
          <a:p>
            <a:r>
              <a:rPr lang="en-GB" sz="2400" b="1" dirty="0" smtClean="0">
                <a:solidFill>
                  <a:srgbClr val="FF0000"/>
                </a:solidFill>
              </a:rPr>
              <a:t>Repetition: </a:t>
            </a:r>
            <a:r>
              <a:rPr lang="en-GB" sz="2400" b="1" dirty="0" smtClean="0">
                <a:solidFill>
                  <a:srgbClr val="002060"/>
                </a:solidFill>
              </a:rPr>
              <a:t>Implementation</a:t>
            </a:r>
            <a:endParaRPr lang="en-GB" sz="2400" b="1" dirty="0">
              <a:solidFill>
                <a:srgbClr val="002060"/>
              </a:solidFill>
            </a:endParaRPr>
          </a:p>
        </p:txBody>
      </p:sp>
      <p:sp>
        <p:nvSpPr>
          <p:cNvPr id="4" name="TextBox 3"/>
          <p:cNvSpPr txBox="1"/>
          <p:nvPr/>
        </p:nvSpPr>
        <p:spPr>
          <a:xfrm>
            <a:off x="150128" y="758935"/>
            <a:ext cx="11909350" cy="830997"/>
          </a:xfrm>
          <a:prstGeom prst="rect">
            <a:avLst/>
          </a:prstGeom>
          <a:solidFill>
            <a:schemeClr val="accent3">
              <a:lumMod val="20000"/>
              <a:lumOff val="80000"/>
            </a:schemeClr>
          </a:solidFill>
        </p:spPr>
        <p:txBody>
          <a:bodyPr wrap="square" rtlCol="0">
            <a:spAutoFit/>
          </a:bodyPr>
          <a:lstStyle/>
          <a:p>
            <a:r>
              <a:rPr lang="en-GB" sz="2400" dirty="0"/>
              <a:t>Many </a:t>
            </a:r>
            <a:r>
              <a:rPr lang="en-GB" sz="2400" b="1" dirty="0"/>
              <a:t>Programming Languages</a:t>
            </a:r>
            <a:r>
              <a:rPr lang="en-GB" sz="2400" dirty="0"/>
              <a:t>, </a:t>
            </a:r>
            <a:r>
              <a:rPr lang="en-GB" sz="2400" dirty="0" smtClean="0"/>
              <a:t>including </a:t>
            </a:r>
            <a:r>
              <a:rPr lang="en-GB" sz="2400" b="1" dirty="0" smtClean="0"/>
              <a:t>Python</a:t>
            </a:r>
            <a:r>
              <a:rPr lang="en-GB" sz="2400" dirty="0" smtClean="0"/>
              <a:t>, </a:t>
            </a:r>
            <a:r>
              <a:rPr lang="en-GB" sz="2400" dirty="0"/>
              <a:t>do not offer a ready made code block for all three types of </a:t>
            </a:r>
            <a:r>
              <a:rPr lang="en-GB" sz="2400" b="1" dirty="0" smtClean="0"/>
              <a:t>Loop</a:t>
            </a:r>
            <a:r>
              <a:rPr lang="en-GB" sz="2400" dirty="0" smtClean="0"/>
              <a:t>.</a:t>
            </a:r>
          </a:p>
        </p:txBody>
      </p:sp>
      <p:sp>
        <p:nvSpPr>
          <p:cNvPr id="5" name="TextBox 4"/>
          <p:cNvSpPr txBox="1"/>
          <p:nvPr/>
        </p:nvSpPr>
        <p:spPr>
          <a:xfrm>
            <a:off x="150128" y="2257407"/>
            <a:ext cx="11909350" cy="461665"/>
          </a:xfrm>
          <a:prstGeom prst="rect">
            <a:avLst/>
          </a:prstGeom>
          <a:solidFill>
            <a:schemeClr val="accent3">
              <a:lumMod val="20000"/>
              <a:lumOff val="80000"/>
            </a:schemeClr>
          </a:solidFill>
        </p:spPr>
        <p:txBody>
          <a:bodyPr wrap="square" rtlCol="0">
            <a:spAutoFit/>
          </a:bodyPr>
          <a:lstStyle/>
          <a:p>
            <a:r>
              <a:rPr lang="en-GB" sz="2400" b="1" dirty="0" smtClean="0"/>
              <a:t>Counting</a:t>
            </a:r>
            <a:r>
              <a:rPr lang="en-GB" sz="2400" dirty="0" smtClean="0"/>
              <a:t> (or </a:t>
            </a:r>
            <a:r>
              <a:rPr lang="en-GB" sz="2400" b="1" dirty="0" smtClean="0"/>
              <a:t>For</a:t>
            </a:r>
            <a:r>
              <a:rPr lang="en-GB" sz="2400" dirty="0" smtClean="0"/>
              <a:t>) </a:t>
            </a:r>
            <a:r>
              <a:rPr lang="en-GB" sz="2400" b="1" dirty="0" smtClean="0"/>
              <a:t>Loops</a:t>
            </a:r>
            <a:r>
              <a:rPr lang="en-GB" sz="2400" dirty="0" smtClean="0"/>
              <a:t>, and </a:t>
            </a:r>
            <a:r>
              <a:rPr lang="en-GB" sz="2400" b="1" dirty="0" smtClean="0"/>
              <a:t>Test at the Top </a:t>
            </a:r>
            <a:r>
              <a:rPr lang="en-GB" sz="2400" dirty="0" smtClean="0"/>
              <a:t>(or </a:t>
            </a:r>
            <a:r>
              <a:rPr lang="en-GB" sz="2400" b="1" dirty="0" smtClean="0"/>
              <a:t>While</a:t>
            </a:r>
            <a:r>
              <a:rPr lang="en-GB" sz="2400" dirty="0" smtClean="0"/>
              <a:t>) </a:t>
            </a:r>
            <a:r>
              <a:rPr lang="en-GB" sz="2400" b="1" dirty="0" smtClean="0"/>
              <a:t>Loops</a:t>
            </a:r>
            <a:r>
              <a:rPr lang="en-GB" sz="2400" dirty="0" smtClean="0"/>
              <a:t> are generally available.</a:t>
            </a:r>
          </a:p>
        </p:txBody>
      </p:sp>
      <p:sp>
        <p:nvSpPr>
          <p:cNvPr id="6" name="TextBox 5"/>
          <p:cNvSpPr txBox="1"/>
          <p:nvPr/>
        </p:nvSpPr>
        <p:spPr>
          <a:xfrm>
            <a:off x="150128" y="3386547"/>
            <a:ext cx="11909350" cy="461665"/>
          </a:xfrm>
          <a:prstGeom prst="rect">
            <a:avLst/>
          </a:prstGeom>
          <a:solidFill>
            <a:schemeClr val="accent3">
              <a:lumMod val="20000"/>
              <a:lumOff val="80000"/>
            </a:schemeClr>
          </a:solidFill>
        </p:spPr>
        <p:txBody>
          <a:bodyPr wrap="square" rtlCol="0">
            <a:spAutoFit/>
          </a:bodyPr>
          <a:lstStyle/>
          <a:p>
            <a:r>
              <a:rPr lang="en-GB" sz="2400" b="1" dirty="0" smtClean="0"/>
              <a:t>Test at the Bottom </a:t>
            </a:r>
            <a:r>
              <a:rPr lang="en-GB" sz="2400" dirty="0" smtClean="0"/>
              <a:t>(or </a:t>
            </a:r>
            <a:r>
              <a:rPr lang="en-GB" sz="2400" b="1" dirty="0" smtClean="0"/>
              <a:t>Repeat … Until</a:t>
            </a:r>
            <a:r>
              <a:rPr lang="en-GB" sz="2400" dirty="0" smtClean="0"/>
              <a:t>) </a:t>
            </a:r>
            <a:r>
              <a:rPr lang="en-GB" sz="2400" b="1" dirty="0" smtClean="0"/>
              <a:t>Loops</a:t>
            </a:r>
            <a:r>
              <a:rPr lang="en-GB" sz="2400" dirty="0" smtClean="0"/>
              <a:t> are generally not.</a:t>
            </a:r>
          </a:p>
        </p:txBody>
      </p:sp>
      <p:sp>
        <p:nvSpPr>
          <p:cNvPr id="7" name="TextBox 6"/>
          <p:cNvSpPr txBox="1"/>
          <p:nvPr/>
        </p:nvSpPr>
        <p:spPr>
          <a:xfrm>
            <a:off x="150128" y="4515687"/>
            <a:ext cx="11909350" cy="830997"/>
          </a:xfrm>
          <a:prstGeom prst="rect">
            <a:avLst/>
          </a:prstGeom>
          <a:solidFill>
            <a:schemeClr val="accent3">
              <a:lumMod val="20000"/>
              <a:lumOff val="80000"/>
            </a:schemeClr>
          </a:solidFill>
        </p:spPr>
        <p:txBody>
          <a:bodyPr wrap="square" rtlCol="0">
            <a:spAutoFit/>
          </a:bodyPr>
          <a:lstStyle/>
          <a:p>
            <a:r>
              <a:rPr lang="en-GB" sz="2400" dirty="0" smtClean="0"/>
              <a:t>It is trivial to restate a </a:t>
            </a:r>
            <a:r>
              <a:rPr lang="en-GB" sz="2400" b="1" dirty="0" smtClean="0"/>
              <a:t>Test at the </a:t>
            </a:r>
            <a:r>
              <a:rPr lang="en-GB" sz="2400" b="1" dirty="0"/>
              <a:t>Bottom </a:t>
            </a:r>
            <a:r>
              <a:rPr lang="en-GB" sz="2400" b="1" dirty="0" smtClean="0"/>
              <a:t>Loop </a:t>
            </a:r>
            <a:r>
              <a:rPr lang="en-GB" sz="2400" dirty="0" smtClean="0"/>
              <a:t>as a </a:t>
            </a:r>
            <a:r>
              <a:rPr lang="en-GB" sz="2400" b="1" dirty="0" smtClean="0"/>
              <a:t>Test at the </a:t>
            </a:r>
            <a:r>
              <a:rPr lang="en-GB" sz="2400" b="1" dirty="0"/>
              <a:t>Top Loop</a:t>
            </a:r>
            <a:r>
              <a:rPr lang="en-GB" sz="2400" dirty="0" smtClean="0"/>
              <a:t>, so most would argue, this is not a serious omission.</a:t>
            </a:r>
          </a:p>
        </p:txBody>
      </p:sp>
      <p:sp>
        <p:nvSpPr>
          <p:cNvPr id="8" name="TextBox 7"/>
          <p:cNvSpPr txBox="1"/>
          <p:nvPr/>
        </p:nvSpPr>
        <p:spPr>
          <a:xfrm>
            <a:off x="150128" y="6014158"/>
            <a:ext cx="11909350" cy="461665"/>
          </a:xfrm>
          <a:prstGeom prst="rect">
            <a:avLst/>
          </a:prstGeom>
          <a:solidFill>
            <a:schemeClr val="accent3">
              <a:lumMod val="20000"/>
              <a:lumOff val="80000"/>
            </a:schemeClr>
          </a:solidFill>
        </p:spPr>
        <p:txBody>
          <a:bodyPr wrap="square" rtlCol="0">
            <a:spAutoFit/>
          </a:bodyPr>
          <a:lstStyle/>
          <a:p>
            <a:r>
              <a:rPr lang="en-GB" sz="2400" dirty="0" smtClean="0"/>
              <a:t>Language simplification is purchased at the cost of less </a:t>
            </a:r>
            <a:r>
              <a:rPr lang="en-GB" sz="2400" smtClean="0"/>
              <a:t>beautiful  code</a:t>
            </a:r>
            <a:r>
              <a:rPr lang="en-GB" sz="2400" dirty="0" smtClean="0"/>
              <a:t>.</a:t>
            </a:r>
          </a:p>
        </p:txBody>
      </p:sp>
    </p:spTree>
    <p:custDataLst>
      <p:tags r:id="rId1"/>
    </p:custDataLst>
    <p:extLst>
      <p:ext uri="{BB962C8B-B14F-4D97-AF65-F5344CB8AC3E}">
        <p14:creationId xmlns:p14="http://schemas.microsoft.com/office/powerpoint/2010/main" val="196558209"/>
      </p:ext>
    </p:extLst>
  </p:cSld>
  <p:clrMapOvr>
    <a:masterClrMapping/>
  </p:clrMapOvr>
  <mc:AlternateContent xmlns:mc="http://schemas.openxmlformats.org/markup-compatibility/2006" xmlns:p14="http://schemas.microsoft.com/office/powerpoint/2010/main">
    <mc:Choice Requires="p14">
      <p:transition spd="slow" p14:dur="2000" advTm="43830"/>
    </mc:Choice>
    <mc:Fallback xmlns="">
      <p:transition spd="slow" advTm="43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2000"/>
                                        <p:tgtEl>
                                          <p:spTgt spid="5"/>
                                        </p:tgtEl>
                                      </p:cBhvr>
                                    </p:animEffect>
                                  </p:childTnLst>
                                </p:cTn>
                              </p:par>
                              <p:par>
                                <p:cTn id="13" presetID="9" presetClass="emph" presetSubtype="0" grpId="1" nodeType="withEffect">
                                  <p:stCondLst>
                                    <p:cond delay="0"/>
                                  </p:stCondLst>
                                  <p:childTnLst>
                                    <p:set>
                                      <p:cBhvr rctx="PPT">
                                        <p:cTn id="14" dur="indefinite"/>
                                        <p:tgtEl>
                                          <p:spTgt spid="4"/>
                                        </p:tgtEl>
                                        <p:attrNameLst>
                                          <p:attrName>style.opacity</p:attrName>
                                        </p:attrNameLst>
                                      </p:cBhvr>
                                      <p:to>
                                        <p:strVal val="0.5"/>
                                      </p:to>
                                    </p:set>
                                    <p:animEffect filter="image" prLst="opacity: 0.5">
                                      <p:cBhvr rctx="IE">
                                        <p:cTn id="15" dur="indefinite"/>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left)">
                                      <p:cBhvr>
                                        <p:cTn id="20" dur="2000"/>
                                        <p:tgtEl>
                                          <p:spTgt spid="6"/>
                                        </p:tgtEl>
                                      </p:cBhvr>
                                    </p:animEffect>
                                  </p:childTnLst>
                                </p:cTn>
                              </p:par>
                              <p:par>
                                <p:cTn id="21" presetID="9" presetClass="emph" presetSubtype="0" grpId="1" nodeType="withEffect">
                                  <p:stCondLst>
                                    <p:cond delay="0"/>
                                  </p:stCondLst>
                                  <p:childTnLst>
                                    <p:set>
                                      <p:cBhvr rctx="PPT">
                                        <p:cTn id="22" dur="indefinite"/>
                                        <p:tgtEl>
                                          <p:spTgt spid="5"/>
                                        </p:tgtEl>
                                        <p:attrNameLst>
                                          <p:attrName>style.opacity</p:attrName>
                                        </p:attrNameLst>
                                      </p:cBhvr>
                                      <p:to>
                                        <p:strVal val="0.5"/>
                                      </p:to>
                                    </p:set>
                                    <p:animEffect filter="image" prLst="opacity: 0.5">
                                      <p:cBhvr rctx="IE">
                                        <p:cTn id="23" dur="indefinite"/>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2000"/>
                                        <p:tgtEl>
                                          <p:spTgt spid="7"/>
                                        </p:tgtEl>
                                      </p:cBhvr>
                                    </p:animEffect>
                                  </p:childTnLst>
                                </p:cTn>
                              </p:par>
                              <p:par>
                                <p:cTn id="29" presetID="9" presetClass="emph" presetSubtype="0" grpId="1" nodeType="withEffect">
                                  <p:stCondLst>
                                    <p:cond delay="0"/>
                                  </p:stCondLst>
                                  <p:childTnLst>
                                    <p:set>
                                      <p:cBhvr rctx="PPT">
                                        <p:cTn id="30" dur="indefinite"/>
                                        <p:tgtEl>
                                          <p:spTgt spid="6"/>
                                        </p:tgtEl>
                                        <p:attrNameLst>
                                          <p:attrName>style.opacity</p:attrName>
                                        </p:attrNameLst>
                                      </p:cBhvr>
                                      <p:to>
                                        <p:strVal val="0.5"/>
                                      </p:to>
                                    </p:set>
                                    <p:animEffect filter="image" prLst="opacity: 0.5">
                                      <p:cBhvr rctx="IE">
                                        <p:cTn id="31" dur="indefinite"/>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wipe(left)">
                                      <p:cBhvr>
                                        <p:cTn id="36" dur="2000"/>
                                        <p:tgtEl>
                                          <p:spTgt spid="8"/>
                                        </p:tgtEl>
                                      </p:cBhvr>
                                    </p:animEffect>
                                  </p:childTnLst>
                                </p:cTn>
                              </p:par>
                              <p:par>
                                <p:cTn id="37" presetID="9" presetClass="emph" presetSubtype="0" grpId="1" nodeType="withEffect">
                                  <p:stCondLst>
                                    <p:cond delay="0"/>
                                  </p:stCondLst>
                                  <p:childTnLst>
                                    <p:set>
                                      <p:cBhvr rctx="PPT">
                                        <p:cTn id="38" dur="indefinite"/>
                                        <p:tgtEl>
                                          <p:spTgt spid="7"/>
                                        </p:tgtEl>
                                        <p:attrNameLst>
                                          <p:attrName>style.opacity</p:attrName>
                                        </p:attrNameLst>
                                      </p:cBhvr>
                                      <p:to>
                                        <p:strVal val="0.5"/>
                                      </p:to>
                                    </p:set>
                                    <p:animEffect filter="image" prLst="opacity: 0.5">
                                      <p:cBhvr rctx="IE">
                                        <p:cTn id="39" dur="indefinite"/>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54610" y="690383"/>
            <a:ext cx="11909350" cy="461665"/>
          </a:xfrm>
          <a:prstGeom prst="rect">
            <a:avLst/>
          </a:prstGeom>
          <a:solidFill>
            <a:schemeClr val="accent3">
              <a:lumMod val="20000"/>
              <a:lumOff val="80000"/>
            </a:schemeClr>
          </a:solidFill>
        </p:spPr>
        <p:txBody>
          <a:bodyPr wrap="square" rtlCol="0">
            <a:spAutoFit/>
          </a:bodyPr>
          <a:lstStyle/>
          <a:p>
            <a:r>
              <a:rPr lang="en-GB" sz="2400" dirty="0" smtClean="0"/>
              <a:t>Consider this simplified </a:t>
            </a:r>
            <a:r>
              <a:rPr lang="en-GB" sz="2400" b="1" dirty="0" smtClean="0"/>
              <a:t>pseudo code </a:t>
            </a:r>
            <a:r>
              <a:rPr lang="en-GB" sz="2400" dirty="0" smtClean="0"/>
              <a:t>for the </a:t>
            </a:r>
            <a:r>
              <a:rPr lang="en-GB" sz="2400" b="1" dirty="0" smtClean="0"/>
              <a:t>Test at the Bottom Loop </a:t>
            </a:r>
            <a:r>
              <a:rPr lang="en-GB" sz="2400" dirty="0" smtClean="0"/>
              <a:t>of a slide or two back.</a:t>
            </a:r>
          </a:p>
        </p:txBody>
      </p:sp>
      <p:sp>
        <p:nvSpPr>
          <p:cNvPr id="16" name="TextBox 15"/>
          <p:cNvSpPr txBox="1"/>
          <p:nvPr/>
        </p:nvSpPr>
        <p:spPr>
          <a:xfrm>
            <a:off x="154610" y="2527003"/>
            <a:ext cx="11909350" cy="461665"/>
          </a:xfrm>
          <a:prstGeom prst="rect">
            <a:avLst/>
          </a:prstGeom>
          <a:solidFill>
            <a:schemeClr val="accent3">
              <a:lumMod val="20000"/>
              <a:lumOff val="80000"/>
            </a:schemeClr>
          </a:solidFill>
        </p:spPr>
        <p:txBody>
          <a:bodyPr wrap="square" rtlCol="0">
            <a:spAutoFit/>
          </a:bodyPr>
          <a:lstStyle/>
          <a:p>
            <a:r>
              <a:rPr lang="en-GB" sz="2400" dirty="0" smtClean="0"/>
              <a:t>And now a version using a </a:t>
            </a:r>
            <a:r>
              <a:rPr lang="en-GB" sz="2400" b="1" dirty="0" smtClean="0"/>
              <a:t>Test at the Top Loop</a:t>
            </a:r>
            <a:r>
              <a:rPr lang="en-GB" sz="2400" dirty="0" smtClean="0"/>
              <a:t> with exactly the same effect.</a:t>
            </a:r>
          </a:p>
        </p:txBody>
      </p:sp>
      <p:sp>
        <p:nvSpPr>
          <p:cNvPr id="17" name="TextBox 16"/>
          <p:cNvSpPr txBox="1"/>
          <p:nvPr/>
        </p:nvSpPr>
        <p:spPr>
          <a:xfrm>
            <a:off x="154610" y="4305483"/>
            <a:ext cx="11909350" cy="461665"/>
          </a:xfrm>
          <a:prstGeom prst="rect">
            <a:avLst/>
          </a:prstGeom>
          <a:solidFill>
            <a:schemeClr val="accent3">
              <a:lumMod val="20000"/>
              <a:lumOff val="80000"/>
            </a:schemeClr>
          </a:solidFill>
        </p:spPr>
        <p:txBody>
          <a:bodyPr wrap="square" rtlCol="0">
            <a:spAutoFit/>
          </a:bodyPr>
          <a:lstStyle/>
          <a:p>
            <a:r>
              <a:rPr lang="en-GB" sz="2400" dirty="0" smtClean="0"/>
              <a:t>Essentially, a </a:t>
            </a:r>
            <a:r>
              <a:rPr lang="en-GB" sz="2400" b="1" dirty="0" smtClean="0"/>
              <a:t>While Loop </a:t>
            </a:r>
            <a:r>
              <a:rPr lang="en-GB" sz="2400" dirty="0" smtClean="0"/>
              <a:t>controlled with a condition that is always </a:t>
            </a:r>
            <a:r>
              <a:rPr lang="en-GB" sz="2400" b="1" dirty="0" smtClean="0"/>
              <a:t>True</a:t>
            </a:r>
            <a:r>
              <a:rPr lang="en-GB" sz="2400" dirty="0" smtClean="0"/>
              <a:t>.</a:t>
            </a:r>
          </a:p>
        </p:txBody>
      </p:sp>
      <p:sp>
        <p:nvSpPr>
          <p:cNvPr id="18" name="TextBox 17"/>
          <p:cNvSpPr txBox="1"/>
          <p:nvPr/>
        </p:nvSpPr>
        <p:spPr>
          <a:xfrm>
            <a:off x="154610" y="4940565"/>
            <a:ext cx="11909350" cy="830997"/>
          </a:xfrm>
          <a:prstGeom prst="rect">
            <a:avLst/>
          </a:prstGeom>
          <a:solidFill>
            <a:schemeClr val="accent3">
              <a:lumMod val="20000"/>
              <a:lumOff val="80000"/>
            </a:schemeClr>
          </a:solidFill>
        </p:spPr>
        <p:txBody>
          <a:bodyPr wrap="square" rtlCol="0">
            <a:spAutoFit/>
          </a:bodyPr>
          <a:lstStyle/>
          <a:p>
            <a:r>
              <a:rPr lang="en-GB" sz="2400" dirty="0" smtClean="0"/>
              <a:t>Plus an explicit </a:t>
            </a:r>
            <a:r>
              <a:rPr lang="en-GB" sz="2400" b="1" dirty="0" smtClean="0"/>
              <a:t>Extra </a:t>
            </a:r>
            <a:r>
              <a:rPr lang="en-GB" sz="2400" b="1" dirty="0"/>
              <a:t>C</a:t>
            </a:r>
            <a:r>
              <a:rPr lang="en-GB" sz="2400" b="1" dirty="0" smtClean="0"/>
              <a:t>onditional </a:t>
            </a:r>
            <a:r>
              <a:rPr lang="en-GB" sz="2400" dirty="0" smtClean="0"/>
              <a:t>at the bottom to ensure the </a:t>
            </a:r>
            <a:r>
              <a:rPr lang="en-GB" sz="2400" b="1" dirty="0" smtClean="0"/>
              <a:t>While Loop </a:t>
            </a:r>
            <a:r>
              <a:rPr lang="en-GB" sz="2400" dirty="0" smtClean="0"/>
              <a:t>does not continue forever, but ends at the logically appropriate moment.</a:t>
            </a:r>
          </a:p>
        </p:txBody>
      </p:sp>
      <p:sp>
        <p:nvSpPr>
          <p:cNvPr id="19" name="TextBox 18"/>
          <p:cNvSpPr txBox="1"/>
          <p:nvPr/>
        </p:nvSpPr>
        <p:spPr>
          <a:xfrm>
            <a:off x="154610" y="5944978"/>
            <a:ext cx="11909350" cy="830997"/>
          </a:xfrm>
          <a:prstGeom prst="rect">
            <a:avLst/>
          </a:prstGeom>
          <a:solidFill>
            <a:schemeClr val="accent3">
              <a:lumMod val="20000"/>
              <a:lumOff val="80000"/>
            </a:schemeClr>
          </a:solidFill>
        </p:spPr>
        <p:txBody>
          <a:bodyPr wrap="square" rtlCol="0">
            <a:spAutoFit/>
          </a:bodyPr>
          <a:lstStyle/>
          <a:p>
            <a:r>
              <a:rPr lang="en-GB" sz="2400" dirty="0" smtClean="0"/>
              <a:t>OK, that works … but where is the </a:t>
            </a:r>
            <a:r>
              <a:rPr lang="en-GB" sz="2400" b="1" i="1" dirty="0" smtClean="0"/>
              <a:t>poetry</a:t>
            </a:r>
            <a:r>
              <a:rPr lang="en-GB" sz="2400" dirty="0" smtClean="0"/>
              <a:t>!!!! Can you say the “solution” now melds seamlessly with the problem? … I retreat in distress!</a:t>
            </a:r>
          </a:p>
        </p:txBody>
      </p:sp>
      <p:sp>
        <p:nvSpPr>
          <p:cNvPr id="20" name="TextBox 19"/>
          <p:cNvSpPr txBox="1"/>
          <p:nvPr/>
        </p:nvSpPr>
        <p:spPr>
          <a:xfrm>
            <a:off x="4016168" y="152400"/>
            <a:ext cx="3739165" cy="461665"/>
          </a:xfrm>
          <a:prstGeom prst="rect">
            <a:avLst/>
          </a:prstGeom>
          <a:solidFill>
            <a:schemeClr val="accent1">
              <a:lumMod val="20000"/>
              <a:lumOff val="80000"/>
            </a:schemeClr>
          </a:solidFill>
          <a:ln w="28575">
            <a:solidFill>
              <a:schemeClr val="tx2">
                <a:lumMod val="60000"/>
                <a:lumOff val="40000"/>
              </a:schemeClr>
            </a:solidFill>
          </a:ln>
        </p:spPr>
        <p:txBody>
          <a:bodyPr wrap="none" rtlCol="0">
            <a:spAutoFit/>
          </a:bodyPr>
          <a:lstStyle/>
          <a:p>
            <a:r>
              <a:rPr lang="en-GB" sz="2400" b="1" dirty="0" smtClean="0">
                <a:solidFill>
                  <a:srgbClr val="FF0000"/>
                </a:solidFill>
              </a:rPr>
              <a:t>Repetition: </a:t>
            </a:r>
            <a:r>
              <a:rPr lang="en-GB" sz="2400" b="1" dirty="0" smtClean="0">
                <a:solidFill>
                  <a:srgbClr val="002060"/>
                </a:solidFill>
              </a:rPr>
              <a:t>Implementation</a:t>
            </a:r>
            <a:endParaRPr lang="en-GB" sz="2400" b="1" dirty="0">
              <a:solidFill>
                <a:srgbClr val="002060"/>
              </a:solidFill>
            </a:endParaRPr>
          </a:p>
        </p:txBody>
      </p:sp>
      <p:grpSp>
        <p:nvGrpSpPr>
          <p:cNvPr id="2" name="Group 1"/>
          <p:cNvGrpSpPr/>
          <p:nvPr/>
        </p:nvGrpSpPr>
        <p:grpSpPr>
          <a:xfrm>
            <a:off x="629333" y="1300765"/>
            <a:ext cx="10948774" cy="1058883"/>
            <a:chOff x="629333" y="1506829"/>
            <a:chExt cx="10948774" cy="1058883"/>
          </a:xfrm>
        </p:grpSpPr>
        <p:sp>
          <p:nvSpPr>
            <p:cNvPr id="5" name="Rounded Rectangle 4"/>
            <p:cNvSpPr/>
            <p:nvPr/>
          </p:nvSpPr>
          <p:spPr>
            <a:xfrm>
              <a:off x="643944" y="1506829"/>
              <a:ext cx="10934163" cy="1058883"/>
            </a:xfrm>
            <a:prstGeom prst="roundRect">
              <a:avLst/>
            </a:prstGeom>
            <a:solidFill>
              <a:srgbClr val="FF0000">
                <a:alpha val="1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p:cNvSpPr txBox="1"/>
            <p:nvPr/>
          </p:nvSpPr>
          <p:spPr>
            <a:xfrm>
              <a:off x="822518" y="2057887"/>
              <a:ext cx="10549288" cy="461665"/>
            </a:xfrm>
            <a:prstGeom prst="rect">
              <a:avLst/>
            </a:prstGeom>
            <a:solidFill>
              <a:schemeClr val="accent6">
                <a:lumMod val="75000"/>
                <a:alpha val="50000"/>
              </a:schemeClr>
            </a:solidFill>
          </p:spPr>
          <p:txBody>
            <a:bodyPr wrap="square" rtlCol="0">
              <a:spAutoFit/>
            </a:bodyPr>
            <a:lstStyle/>
            <a:p>
              <a:r>
                <a:rPr lang="en-GB" sz="2400" b="1" dirty="0" smtClean="0"/>
                <a:t>Repeat</a:t>
              </a:r>
              <a:r>
                <a:rPr lang="en-GB" sz="2400" dirty="0" smtClean="0"/>
                <a:t> … </a:t>
              </a:r>
              <a:r>
                <a:rPr lang="en-GB" sz="2400" b="1" dirty="0" smtClean="0"/>
                <a:t>Until</a:t>
              </a:r>
              <a:r>
                <a:rPr lang="en-GB" sz="2400" dirty="0" smtClean="0"/>
                <a:t> no more remain to be marked.</a:t>
              </a:r>
              <a:endParaRPr lang="en-GB" sz="2400" dirty="0"/>
            </a:p>
          </p:txBody>
        </p:sp>
        <p:sp>
          <p:nvSpPr>
            <p:cNvPr id="7" name="TextBox 6"/>
            <p:cNvSpPr txBox="1"/>
            <p:nvPr/>
          </p:nvSpPr>
          <p:spPr>
            <a:xfrm>
              <a:off x="8568410" y="1569444"/>
              <a:ext cx="2803396" cy="461665"/>
            </a:xfrm>
            <a:prstGeom prst="rect">
              <a:avLst/>
            </a:prstGeom>
            <a:solidFill>
              <a:srgbClr val="FFFF00"/>
            </a:solidFill>
          </p:spPr>
          <p:txBody>
            <a:bodyPr wrap="none" rtlCol="0">
              <a:spAutoFit/>
            </a:bodyPr>
            <a:lstStyle/>
            <a:p>
              <a:r>
                <a:rPr lang="en-GB" sz="2400" dirty="0" smtClean="0"/>
                <a:t>Mark a </a:t>
              </a:r>
              <a:r>
                <a:rPr lang="en-GB" sz="2400" b="1" dirty="0" smtClean="0"/>
                <a:t>4C</a:t>
              </a:r>
              <a:r>
                <a:rPr lang="en-GB" sz="2400" dirty="0" smtClean="0"/>
                <a:t> Test Paper</a:t>
              </a:r>
              <a:endParaRPr lang="en-GB" sz="2400" dirty="0"/>
            </a:p>
          </p:txBody>
        </p:sp>
        <p:sp>
          <p:nvSpPr>
            <p:cNvPr id="21" name="TextBox 20"/>
            <p:cNvSpPr txBox="1"/>
            <p:nvPr/>
          </p:nvSpPr>
          <p:spPr>
            <a:xfrm flipH="1">
              <a:off x="629333" y="1507134"/>
              <a:ext cx="1474698" cy="369332"/>
            </a:xfrm>
            <a:prstGeom prst="rect">
              <a:avLst/>
            </a:prstGeom>
            <a:solidFill>
              <a:schemeClr val="accent4">
                <a:lumMod val="60000"/>
                <a:lumOff val="40000"/>
              </a:schemeClr>
            </a:solidFill>
          </p:spPr>
          <p:txBody>
            <a:bodyPr wrap="square" rtlCol="0">
              <a:spAutoFit/>
            </a:bodyPr>
            <a:lstStyle/>
            <a:p>
              <a:r>
                <a:rPr lang="en-GB" b="1" i="1" dirty="0" smtClean="0">
                  <a:solidFill>
                    <a:schemeClr val="accent1">
                      <a:lumMod val="75000"/>
                    </a:schemeClr>
                  </a:solidFill>
                </a:rPr>
                <a:t>Pseudo-code</a:t>
              </a:r>
              <a:endParaRPr lang="en-GB" b="1" i="1" dirty="0">
                <a:solidFill>
                  <a:schemeClr val="accent1">
                    <a:lumMod val="75000"/>
                  </a:schemeClr>
                </a:solidFill>
              </a:endParaRPr>
            </a:p>
          </p:txBody>
        </p:sp>
      </p:grpSp>
      <p:grpSp>
        <p:nvGrpSpPr>
          <p:cNvPr id="4" name="Group 3"/>
          <p:cNvGrpSpPr/>
          <p:nvPr/>
        </p:nvGrpSpPr>
        <p:grpSpPr>
          <a:xfrm>
            <a:off x="643944" y="3072510"/>
            <a:ext cx="10943934" cy="1069597"/>
            <a:chOff x="643944" y="3304332"/>
            <a:chExt cx="10943934" cy="1069597"/>
          </a:xfrm>
        </p:grpSpPr>
        <p:sp>
          <p:nvSpPr>
            <p:cNvPr id="23" name="Rounded Rectangle 22"/>
            <p:cNvSpPr/>
            <p:nvPr/>
          </p:nvSpPr>
          <p:spPr>
            <a:xfrm>
              <a:off x="643944" y="3315046"/>
              <a:ext cx="10934163" cy="1058883"/>
            </a:xfrm>
            <a:prstGeom prst="roundRect">
              <a:avLst/>
            </a:prstGeom>
            <a:solidFill>
              <a:srgbClr val="FF0000">
                <a:alpha val="1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p:cNvSpPr txBox="1"/>
            <p:nvPr/>
          </p:nvSpPr>
          <p:spPr>
            <a:xfrm>
              <a:off x="822518" y="3367552"/>
              <a:ext cx="10549288" cy="461665"/>
            </a:xfrm>
            <a:prstGeom prst="rect">
              <a:avLst/>
            </a:prstGeom>
            <a:solidFill>
              <a:schemeClr val="accent6">
                <a:lumMod val="75000"/>
                <a:alpha val="50000"/>
              </a:schemeClr>
            </a:solidFill>
          </p:spPr>
          <p:txBody>
            <a:bodyPr wrap="square" rtlCol="0">
              <a:spAutoFit/>
            </a:bodyPr>
            <a:lstStyle/>
            <a:p>
              <a:r>
                <a:rPr lang="en-GB" sz="2400" b="1" dirty="0" smtClean="0"/>
                <a:t>While </a:t>
              </a:r>
              <a:r>
                <a:rPr lang="en-GB" sz="2400" b="1" dirty="0" err="1" smtClean="0"/>
                <a:t>Lisboa</a:t>
              </a:r>
              <a:r>
                <a:rPr lang="en-GB" sz="2400" b="1" dirty="0" smtClean="0"/>
                <a:t> </a:t>
              </a:r>
              <a:r>
                <a:rPr lang="en-GB" sz="2400" dirty="0" smtClean="0"/>
                <a:t>is to the </a:t>
              </a:r>
              <a:r>
                <a:rPr lang="en-GB" sz="2400" b="1" dirty="0" smtClean="0"/>
                <a:t>South</a:t>
              </a:r>
              <a:r>
                <a:rPr lang="en-GB" sz="2400" dirty="0" smtClean="0"/>
                <a:t> of </a:t>
              </a:r>
              <a:r>
                <a:rPr lang="en-GB" sz="2400" b="1" dirty="0" smtClean="0"/>
                <a:t>Porto</a:t>
              </a:r>
            </a:p>
          </p:txBody>
        </p:sp>
        <p:sp>
          <p:nvSpPr>
            <p:cNvPr id="12" name="TextBox 11"/>
            <p:cNvSpPr txBox="1"/>
            <p:nvPr/>
          </p:nvSpPr>
          <p:spPr>
            <a:xfrm>
              <a:off x="7498062" y="3860448"/>
              <a:ext cx="3873744" cy="461665"/>
            </a:xfrm>
            <a:prstGeom prst="rect">
              <a:avLst/>
            </a:prstGeom>
            <a:solidFill>
              <a:srgbClr val="FFFF00"/>
            </a:solidFill>
            <a:ln w="38100">
              <a:solidFill>
                <a:srgbClr val="00B0F0"/>
              </a:solidFill>
            </a:ln>
          </p:spPr>
          <p:txBody>
            <a:bodyPr wrap="square" rtlCol="0">
              <a:spAutoFit/>
            </a:bodyPr>
            <a:lstStyle/>
            <a:p>
              <a:r>
                <a:rPr lang="en-GB" sz="2400" dirty="0" smtClean="0"/>
                <a:t>If last paper, </a:t>
              </a:r>
              <a:r>
                <a:rPr lang="en-GB" sz="2400" b="1" dirty="0" smtClean="0"/>
                <a:t>Exit</a:t>
              </a:r>
              <a:r>
                <a:rPr lang="en-GB" sz="2400" dirty="0" smtClean="0"/>
                <a:t> </a:t>
              </a:r>
              <a:r>
                <a:rPr lang="en-GB" sz="2400" b="1" dirty="0" smtClean="0"/>
                <a:t>Loop</a:t>
              </a:r>
              <a:endParaRPr lang="en-GB" sz="2400" b="1" dirty="0"/>
            </a:p>
          </p:txBody>
        </p:sp>
        <p:sp>
          <p:nvSpPr>
            <p:cNvPr id="13" name="TextBox 12"/>
            <p:cNvSpPr txBox="1"/>
            <p:nvPr/>
          </p:nvSpPr>
          <p:spPr>
            <a:xfrm>
              <a:off x="4628784" y="3860448"/>
              <a:ext cx="2803396" cy="461665"/>
            </a:xfrm>
            <a:prstGeom prst="rect">
              <a:avLst/>
            </a:prstGeom>
            <a:solidFill>
              <a:srgbClr val="FFFF00"/>
            </a:solidFill>
          </p:spPr>
          <p:txBody>
            <a:bodyPr wrap="none" rtlCol="0">
              <a:spAutoFit/>
            </a:bodyPr>
            <a:lstStyle/>
            <a:p>
              <a:r>
                <a:rPr lang="en-GB" sz="2400" dirty="0" smtClean="0"/>
                <a:t>Mark a </a:t>
              </a:r>
              <a:r>
                <a:rPr lang="en-GB" sz="2400" b="1" dirty="0" smtClean="0"/>
                <a:t>4C</a:t>
              </a:r>
              <a:r>
                <a:rPr lang="en-GB" sz="2400" dirty="0" smtClean="0"/>
                <a:t> Test Paper</a:t>
              </a:r>
              <a:endParaRPr lang="en-GB" sz="2400" dirty="0"/>
            </a:p>
          </p:txBody>
        </p:sp>
        <p:sp>
          <p:nvSpPr>
            <p:cNvPr id="22" name="TextBox 21"/>
            <p:cNvSpPr txBox="1"/>
            <p:nvPr/>
          </p:nvSpPr>
          <p:spPr>
            <a:xfrm flipH="1">
              <a:off x="10113180" y="3304332"/>
              <a:ext cx="1474698" cy="369332"/>
            </a:xfrm>
            <a:prstGeom prst="rect">
              <a:avLst/>
            </a:prstGeom>
            <a:solidFill>
              <a:schemeClr val="accent4">
                <a:lumMod val="60000"/>
                <a:lumOff val="40000"/>
              </a:schemeClr>
            </a:solidFill>
          </p:spPr>
          <p:txBody>
            <a:bodyPr wrap="square" rtlCol="0">
              <a:spAutoFit/>
            </a:bodyPr>
            <a:lstStyle/>
            <a:p>
              <a:r>
                <a:rPr lang="en-GB" b="1" i="1" dirty="0" smtClean="0">
                  <a:solidFill>
                    <a:schemeClr val="accent1">
                      <a:lumMod val="75000"/>
                    </a:schemeClr>
                  </a:solidFill>
                </a:rPr>
                <a:t>Pseudo-code</a:t>
              </a:r>
              <a:endParaRPr lang="en-GB" b="1" i="1" dirty="0">
                <a:solidFill>
                  <a:schemeClr val="accent1">
                    <a:lumMod val="75000"/>
                  </a:schemeClr>
                </a:solidFill>
              </a:endParaRPr>
            </a:p>
          </p:txBody>
        </p:sp>
      </p:grpSp>
    </p:spTree>
    <p:custDataLst>
      <p:tags r:id="rId1"/>
    </p:custDataLst>
    <p:extLst>
      <p:ext uri="{BB962C8B-B14F-4D97-AF65-F5344CB8AC3E}">
        <p14:creationId xmlns:p14="http://schemas.microsoft.com/office/powerpoint/2010/main" val="1757514090"/>
      </p:ext>
    </p:extLst>
  </p:cSld>
  <p:clrMapOvr>
    <a:masterClrMapping/>
  </p:clrMapOvr>
  <mc:AlternateContent xmlns:mc="http://schemas.openxmlformats.org/markup-compatibility/2006" xmlns:p14="http://schemas.microsoft.com/office/powerpoint/2010/main">
    <mc:Choice Requires="p14">
      <p:transition spd="slow" p14:dur="2000" advTm="48663"/>
    </mc:Choice>
    <mc:Fallback xmlns="">
      <p:transition spd="slow" advTm="48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2000"/>
                                        <p:tgtEl>
                                          <p:spTgt spid="8"/>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23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wipe(left)">
                                      <p:cBhvr>
                                        <p:cTn id="16" dur="2000"/>
                                        <p:tgtEl>
                                          <p:spTgt spid="16"/>
                                        </p:tgtEl>
                                      </p:cBhvr>
                                    </p:animEffect>
                                  </p:childTnLst>
                                </p:cTn>
                              </p:par>
                              <p:par>
                                <p:cTn id="17" presetID="9" presetClass="emph" presetSubtype="0" grpId="1" nodeType="withEffect">
                                  <p:stCondLst>
                                    <p:cond delay="0"/>
                                  </p:stCondLst>
                                  <p:childTnLst>
                                    <p:set>
                                      <p:cBhvr rctx="PPT">
                                        <p:cTn id="18" dur="indefinite"/>
                                        <p:tgtEl>
                                          <p:spTgt spid="8"/>
                                        </p:tgtEl>
                                        <p:attrNameLst>
                                          <p:attrName>style.opacity</p:attrName>
                                        </p:attrNameLst>
                                      </p:cBhvr>
                                      <p:to>
                                        <p:strVal val="0.5"/>
                                      </p:to>
                                    </p:set>
                                    <p:animEffect filter="image" prLst="opacity: 0.5">
                                      <p:cBhvr rctx="IE">
                                        <p:cTn id="19" dur="indefinite"/>
                                        <p:tgtEl>
                                          <p:spTgt spid="8"/>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20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left)">
                                      <p:cBhvr>
                                        <p:cTn id="28" dur="2000"/>
                                        <p:tgtEl>
                                          <p:spTgt spid="17"/>
                                        </p:tgtEl>
                                      </p:cBhvr>
                                    </p:animEffect>
                                  </p:childTnLst>
                                </p:cTn>
                              </p:par>
                              <p:par>
                                <p:cTn id="29" presetID="9" presetClass="emph" presetSubtype="0" grpId="1" nodeType="withEffect">
                                  <p:stCondLst>
                                    <p:cond delay="0"/>
                                  </p:stCondLst>
                                  <p:childTnLst>
                                    <p:set>
                                      <p:cBhvr rctx="PPT">
                                        <p:cTn id="30" dur="indefinite"/>
                                        <p:tgtEl>
                                          <p:spTgt spid="16"/>
                                        </p:tgtEl>
                                        <p:attrNameLst>
                                          <p:attrName>style.opacity</p:attrName>
                                        </p:attrNameLst>
                                      </p:cBhvr>
                                      <p:to>
                                        <p:strVal val="0.5"/>
                                      </p:to>
                                    </p:set>
                                    <p:animEffect filter="image" prLst="opacity: 0.5">
                                      <p:cBhvr rctx="IE">
                                        <p:cTn id="31" dur="indefinite"/>
                                        <p:tgtEl>
                                          <p:spTgt spid="16"/>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wipe(left)">
                                      <p:cBhvr>
                                        <p:cTn id="36" dur="2000"/>
                                        <p:tgtEl>
                                          <p:spTgt spid="18"/>
                                        </p:tgtEl>
                                      </p:cBhvr>
                                    </p:animEffect>
                                  </p:childTnLst>
                                </p:cTn>
                              </p:par>
                              <p:par>
                                <p:cTn id="37" presetID="9" presetClass="emph" presetSubtype="0" grpId="1" nodeType="withEffect">
                                  <p:stCondLst>
                                    <p:cond delay="0"/>
                                  </p:stCondLst>
                                  <p:childTnLst>
                                    <p:set>
                                      <p:cBhvr rctx="PPT">
                                        <p:cTn id="38" dur="indefinite"/>
                                        <p:tgtEl>
                                          <p:spTgt spid="17"/>
                                        </p:tgtEl>
                                        <p:attrNameLst>
                                          <p:attrName>style.opacity</p:attrName>
                                        </p:attrNameLst>
                                      </p:cBhvr>
                                      <p:to>
                                        <p:strVal val="0.5"/>
                                      </p:to>
                                    </p:set>
                                    <p:animEffect filter="image" prLst="opacity: 0.5">
                                      <p:cBhvr rctx="IE">
                                        <p:cTn id="39" dur="indefinite"/>
                                        <p:tgtEl>
                                          <p:spTgt spid="17"/>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wipe(left)">
                                      <p:cBhvr>
                                        <p:cTn id="44" dur="2000"/>
                                        <p:tgtEl>
                                          <p:spTgt spid="19"/>
                                        </p:tgtEl>
                                      </p:cBhvr>
                                    </p:animEffect>
                                  </p:childTnLst>
                                </p:cTn>
                              </p:par>
                              <p:par>
                                <p:cTn id="45" presetID="9" presetClass="emph" presetSubtype="0" grpId="1" nodeType="withEffect">
                                  <p:stCondLst>
                                    <p:cond delay="0"/>
                                  </p:stCondLst>
                                  <p:childTnLst>
                                    <p:set>
                                      <p:cBhvr rctx="PPT">
                                        <p:cTn id="46" dur="indefinite"/>
                                        <p:tgtEl>
                                          <p:spTgt spid="18"/>
                                        </p:tgtEl>
                                        <p:attrNameLst>
                                          <p:attrName>style.opacity</p:attrName>
                                        </p:attrNameLst>
                                      </p:cBhvr>
                                      <p:to>
                                        <p:strVal val="0.5"/>
                                      </p:to>
                                    </p:set>
                                    <p:animEffect filter="image" prLst="opacity: 0.5">
                                      <p:cBhvr rctx="IE">
                                        <p:cTn id="47" dur="indefinite"/>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16" grpId="0" animBg="1"/>
      <p:bldP spid="16" grpId="1" animBg="1"/>
      <p:bldP spid="17" grpId="0" animBg="1"/>
      <p:bldP spid="17" grpId="1" animBg="1"/>
      <p:bldP spid="18" grpId="0" animBg="1"/>
      <p:bldP spid="18" grpId="1" animBg="1"/>
      <p:bldP spid="19"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41.6|18.4"/>
</p:tagLst>
</file>

<file path=ppt/tags/tag2.xml><?xml version="1.0" encoding="utf-8"?>
<p:tagLst xmlns:a="http://schemas.openxmlformats.org/drawingml/2006/main" xmlns:r="http://schemas.openxmlformats.org/officeDocument/2006/relationships" xmlns:p="http://schemas.openxmlformats.org/presentationml/2006/main">
  <p:tag name="TIMING" val="|12.6"/>
</p:tagLst>
</file>

<file path=ppt/tags/tag3.xml><?xml version="1.0" encoding="utf-8"?>
<p:tagLst xmlns:a="http://schemas.openxmlformats.org/drawingml/2006/main" xmlns:r="http://schemas.openxmlformats.org/officeDocument/2006/relationships" xmlns:p="http://schemas.openxmlformats.org/presentationml/2006/main">
  <p:tag name="TIMING" val="|6.9|9|10.2"/>
</p:tagLst>
</file>

<file path=ppt/tags/tag4.xml><?xml version="1.0" encoding="utf-8"?>
<p:tagLst xmlns:a="http://schemas.openxmlformats.org/drawingml/2006/main" xmlns:r="http://schemas.openxmlformats.org/officeDocument/2006/relationships" xmlns:p="http://schemas.openxmlformats.org/presentationml/2006/main">
  <p:tag name="TIMING" val="|12.8"/>
</p:tagLst>
</file>

<file path=ppt/tags/tag5.xml><?xml version="1.0" encoding="utf-8"?>
<p:tagLst xmlns:a="http://schemas.openxmlformats.org/drawingml/2006/main" xmlns:r="http://schemas.openxmlformats.org/officeDocument/2006/relationships" xmlns:p="http://schemas.openxmlformats.org/presentationml/2006/main">
  <p:tag name="TIMING" val="|8.8"/>
</p:tagLst>
</file>

<file path=ppt/tags/tag6.xml><?xml version="1.0" encoding="utf-8"?>
<p:tagLst xmlns:a="http://schemas.openxmlformats.org/drawingml/2006/main" xmlns:r="http://schemas.openxmlformats.org/officeDocument/2006/relationships" xmlns:p="http://schemas.openxmlformats.org/presentationml/2006/main">
  <p:tag name="TIMING" val="|10.7"/>
</p:tagLst>
</file>

<file path=ppt/tags/tag7.xml><?xml version="1.0" encoding="utf-8"?>
<p:tagLst xmlns:a="http://schemas.openxmlformats.org/drawingml/2006/main" xmlns:r="http://schemas.openxmlformats.org/officeDocument/2006/relationships" xmlns:p="http://schemas.openxmlformats.org/presentationml/2006/main">
  <p:tag name="TIMING" val="|8|9.4|6.4|9.3"/>
</p:tagLst>
</file>

<file path=ppt/tags/tag8.xml><?xml version="1.0" encoding="utf-8"?>
<p:tagLst xmlns:a="http://schemas.openxmlformats.org/drawingml/2006/main" xmlns:r="http://schemas.openxmlformats.org/officeDocument/2006/relationships" xmlns:p="http://schemas.openxmlformats.org/presentationml/2006/main">
  <p:tag name="TIMING" val="|8.7|6.5|7.7|11.2"/>
</p:tagLst>
</file>

<file path=ppt/tags/tag9.xml><?xml version="1.0" encoding="utf-8"?>
<p:tagLst xmlns:a="http://schemas.openxmlformats.org/drawingml/2006/main" xmlns:r="http://schemas.openxmlformats.org/officeDocument/2006/relationships" xmlns:p="http://schemas.openxmlformats.org/presentationml/2006/main">
  <p:tag name="TIMING" val="|9.1|6.4|8.4|2.7|4.8|5|7.6|5.9|4.7|12.6|4.5|3.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4907</TotalTime>
  <Words>1606</Words>
  <Application>Microsoft Office PowerPoint</Application>
  <PresentationFormat>Custom</PresentationFormat>
  <Paragraphs>205</Paragraphs>
  <Slides>12</Slides>
  <Notes>1</Notes>
  <HiddenSlides>0</HiddenSlides>
  <MMClips>1</MMClips>
  <ScaleCrop>false</ScaleCrop>
  <HeadingPairs>
    <vt:vector size="4" baseType="variant">
      <vt:variant>
        <vt:lpstr>Theme</vt:lpstr>
      </vt:variant>
      <vt:variant>
        <vt:i4>2</vt:i4>
      </vt:variant>
      <vt:variant>
        <vt:lpstr>Slide Titles</vt:lpstr>
      </vt:variant>
      <vt:variant>
        <vt:i4>12</vt:i4>
      </vt:variant>
    </vt:vector>
  </HeadingPairs>
  <TitlesOfParts>
    <vt:vector size="14" baseType="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dpjudge</dc:creator>
  <cp:lastModifiedBy>dpjudge</cp:lastModifiedBy>
  <cp:revision>207</cp:revision>
  <dcterms:created xsi:type="dcterms:W3CDTF">2017-11-18T14:47:33Z</dcterms:created>
  <dcterms:modified xsi:type="dcterms:W3CDTF">2018-07-13T20:37:14Z</dcterms:modified>
</cp:coreProperties>
</file>

<file path=docProps/thumbnail.jpeg>
</file>